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87425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0" autoAdjust="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642D-5BA0-4BF3-A112-71F0608B85E4}" type="datetimeFigureOut">
              <a:rPr lang="th-TH" smtClean="0"/>
              <a:pPr/>
              <a:t>25/12/57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E38C3-C92B-4C04-AE3D-1C46A5BF2E6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878AE-BE3F-48D5-A0D2-4E726CBF9617}" type="datetimeFigureOut">
              <a:rPr lang="th-TH" smtClean="0"/>
              <a:pPr/>
              <a:t>25/12/57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3819E-8A81-42B1-89D2-C27E2337208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30E5F-EB54-4D5F-959F-8A75D11E4868}" type="datetime1">
              <a:rPr lang="th-TH" smtClean="0"/>
              <a:pPr/>
              <a:t>25/12/57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66DEEF3-00D4-4188-B79A-CCA867738AF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2BD6-48BF-4BD8-910A-F7261991E362}" type="datetime1">
              <a:rPr lang="th-TH" smtClean="0"/>
              <a:pPr/>
              <a:t>25/12/57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592B7-CC70-443F-BDF9-386B1F8FCC54}" type="datetime1">
              <a:rPr lang="th-TH" smtClean="0"/>
              <a:pPr/>
              <a:t>25/12/57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4CAA-E096-4482-B905-85EBEDFB3D5C}" type="datetime1">
              <a:rPr lang="th-TH" smtClean="0"/>
              <a:pPr/>
              <a:t>25/12/57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5B1B-415E-443C-9853-A1D3E0CF4568}" type="datetime1">
              <a:rPr lang="th-TH" smtClean="0"/>
              <a:pPr/>
              <a:t>25/12/57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66DEEF3-00D4-4188-B79A-CCA867738AF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E11-116A-4F0D-BF74-82744812CAA1}" type="datetime1">
              <a:rPr lang="th-TH" smtClean="0"/>
              <a:pPr/>
              <a:t>25/12/57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D5AF-9230-4B3F-A0DB-4F03234B3B22}" type="datetime1">
              <a:rPr lang="th-TH" smtClean="0"/>
              <a:pPr/>
              <a:t>25/12/57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0DF6-AF91-4A51-AD28-834BC38F0B59}" type="datetime1">
              <a:rPr lang="th-TH" smtClean="0"/>
              <a:pPr/>
              <a:t>25/12/57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9B30A-CF5F-4D33-A357-5C5C9B80279C}" type="datetime1">
              <a:rPr lang="th-TH" smtClean="0"/>
              <a:pPr/>
              <a:t>25/12/57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1DFF-F2E7-4016-A602-387E7774B419}" type="datetime1">
              <a:rPr lang="th-TH" smtClean="0"/>
              <a:pPr/>
              <a:t>25/12/57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F9BA-E5AE-46F6-B0D3-13F76FAAC4E2}" type="datetime1">
              <a:rPr lang="th-TH" smtClean="0"/>
              <a:pPr/>
              <a:t>25/12/57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66DEEF3-00D4-4188-B79A-CCA867738AF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615690-8E05-486D-9C3F-8D759153A618}" type="datetime1">
              <a:rPr lang="th-TH" smtClean="0"/>
              <a:pPr/>
              <a:t>25/12/57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www.tanitsorat.com</a:t>
            </a:r>
            <a:endParaRPr lang="th-TH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66DEEF3-00D4-4188-B79A-CCA867738AF4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464"/>
            <a:ext cx="6400800" cy="3138494"/>
          </a:xfrm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chemeClr val="tx1"/>
                </a:solidFill>
              </a:rPr>
              <a:t>โดย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ดร.ธนิต  </a:t>
            </a:r>
            <a:r>
              <a:rPr lang="th-TH" b="1" dirty="0" err="1" smtClean="0">
                <a:solidFill>
                  <a:schemeClr val="tx1"/>
                </a:solidFill>
              </a:rPr>
              <a:t>โส</a:t>
            </a:r>
            <a:r>
              <a:rPr lang="th-TH" b="1" dirty="0" smtClean="0">
                <a:solidFill>
                  <a:schemeClr val="tx1"/>
                </a:solidFill>
              </a:rPr>
              <a:t>รัตน์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ผู้ชำนาญการคณะอนุกรรมาธิการปฏิรูปการเกษตร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สภาปฏิรูปแห่งชาติ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วันที่ 26 ธันวาคม 2557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690" y="1500174"/>
            <a:ext cx="7772400" cy="1470025"/>
          </a:xfrm>
        </p:spPr>
        <p:txBody>
          <a:bodyPr/>
          <a:lstStyle/>
          <a:p>
            <a:r>
              <a:rPr lang="th-TH" b="1" dirty="0" smtClean="0">
                <a:cs typeface="+mn-cs"/>
              </a:rPr>
              <a:t>มิติความมั่งคั่งทางทะเล</a:t>
            </a:r>
            <a:endParaRPr lang="th-TH" b="1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96908"/>
          </a:xfrm>
        </p:spPr>
        <p:txBody>
          <a:bodyPr/>
          <a:lstStyle/>
          <a:p>
            <a:r>
              <a:rPr lang="th-TH" b="1" dirty="0" smtClean="0">
                <a:cs typeface="+mn-cs"/>
              </a:rPr>
              <a:t>ทำไมต้องมีแผนความมั่นคงแห่งชาติทางทะเล</a:t>
            </a:r>
            <a:endParaRPr lang="th-TH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643602"/>
          </a:xfrm>
        </p:spPr>
        <p:txBody>
          <a:bodyPr>
            <a:noAutofit/>
          </a:bodyPr>
          <a:lstStyle/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500" b="1" dirty="0">
                <a:latin typeface="Cordia New" pitchFamily="34" charset="-34"/>
                <a:cs typeface="Cordia New" pitchFamily="34" charset="-34"/>
              </a:rPr>
              <a:t>ประเทศ</a:t>
            </a:r>
            <a:r>
              <a:rPr lang="th-TH" sz="2500" b="1" dirty="0" smtClean="0">
                <a:latin typeface="Cordia New" pitchFamily="34" charset="-34"/>
                <a:cs typeface="Cordia New" pitchFamily="34" charset="-34"/>
              </a:rPr>
              <a:t>ไทยเป็นประเทศ </a:t>
            </a:r>
            <a:r>
              <a:rPr lang="en-US" sz="2500" b="1" dirty="0" smtClean="0">
                <a:latin typeface="Cordia New" pitchFamily="34" charset="-34"/>
                <a:cs typeface="Cordia New" pitchFamily="34" charset="-34"/>
              </a:rPr>
              <a:t>Rim Land </a:t>
            </a:r>
            <a:r>
              <a:rPr lang="th-TH" sz="2500" dirty="0" smtClean="0">
                <a:latin typeface="Cordia New" pitchFamily="34" charset="-34"/>
                <a:cs typeface="Cordia New" pitchFamily="34" charset="-34"/>
              </a:rPr>
              <a:t>มีชาย</a:t>
            </a:r>
            <a:r>
              <a:rPr lang="th-TH" sz="2500" dirty="0">
                <a:latin typeface="Cordia New" pitchFamily="34" charset="-34"/>
                <a:cs typeface="Cordia New" pitchFamily="34" charset="-34"/>
              </a:rPr>
              <a:t>ฝั่งทะเลทั้งฝั่งตะวันออกและฝั่งตะวันตกระยะทางประมาณ 2,815 กิโลเมตรครอบคลุม 23 จังหวัดซึ่งมีพื้นที่ติดกับทะเล  </a:t>
            </a:r>
            <a:r>
              <a:rPr lang="th-TH" sz="2500" dirty="0" smtClean="0">
                <a:latin typeface="Cordia New" pitchFamily="34" charset="-34"/>
                <a:cs typeface="Cordia New" pitchFamily="34" charset="-34"/>
              </a:rPr>
              <a:t>และมี</a:t>
            </a:r>
            <a:r>
              <a:rPr lang="th-TH" sz="2500" dirty="0">
                <a:latin typeface="Cordia New" pitchFamily="34" charset="-34"/>
                <a:cs typeface="Cordia New" pitchFamily="34" charset="-34"/>
              </a:rPr>
              <a:t>พื้นที่เศรษฐกิจจำเพาะหรืออาณาเขตทางทะเล </a:t>
            </a:r>
            <a:r>
              <a:rPr lang="en-US" sz="2500" dirty="0">
                <a:latin typeface="Cordia New" pitchFamily="34" charset="-34"/>
                <a:cs typeface="Cordia New" pitchFamily="34" charset="-34"/>
              </a:rPr>
              <a:t>(Exclusive Economic Zone) </a:t>
            </a:r>
            <a:r>
              <a:rPr lang="th-TH" sz="2500" dirty="0">
                <a:latin typeface="Cordia New" pitchFamily="34" charset="-34"/>
                <a:cs typeface="Cordia New" pitchFamily="34" charset="-34"/>
              </a:rPr>
              <a:t>ประมาณ 350,000 ตาราง</a:t>
            </a:r>
            <a:r>
              <a:rPr lang="th-TH" sz="2500" dirty="0" smtClean="0">
                <a:latin typeface="Cordia New" pitchFamily="34" charset="-34"/>
                <a:cs typeface="Cordia New" pitchFamily="34" charset="-34"/>
              </a:rPr>
              <a:t>กิโลเมตร</a:t>
            </a:r>
          </a:p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500" b="1" dirty="0">
                <a:latin typeface="Cordia New" pitchFamily="34" charset="-34"/>
                <a:cs typeface="Cordia New" pitchFamily="34" charset="-34"/>
              </a:rPr>
              <a:t>การปกป้องพื้นที่เศรษฐกิจทางทะเล</a:t>
            </a:r>
            <a:r>
              <a:rPr lang="th-TH" sz="2500" dirty="0">
                <a:latin typeface="Cordia New" pitchFamily="34" charset="-34"/>
                <a:cs typeface="Cordia New" pitchFamily="34" charset="-34"/>
              </a:rPr>
              <a:t>มีความสำคัญและนับวันจะมีบทบาทสำคัญต่อดุลอำนาจและความมั่นคงของการอยู่ร่วมกันในภูมิภาค  </a:t>
            </a:r>
          </a:p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500" b="1" dirty="0" smtClean="0">
                <a:latin typeface="Cordia New" pitchFamily="34" charset="-34"/>
                <a:cs typeface="Cordia New" pitchFamily="34" charset="-34"/>
              </a:rPr>
              <a:t>อาจมีความขัดแย้งในอนาคต </a:t>
            </a:r>
            <a:r>
              <a:rPr lang="th-TH" sz="2500" dirty="0" smtClean="0">
                <a:latin typeface="Cordia New" pitchFamily="34" charset="-34"/>
                <a:cs typeface="Cordia New" pitchFamily="34" charset="-34"/>
              </a:rPr>
              <a:t>ประเทศไทยอยู่ในกลุ่มประเทศอาเซียนมีพรมแดนทะเลติดต่อทั้งประเทศ</a:t>
            </a:r>
            <a:r>
              <a:rPr lang="th-TH" sz="2500" dirty="0" err="1" smtClean="0">
                <a:latin typeface="Cordia New" pitchFamily="34" charset="-34"/>
                <a:cs typeface="Cordia New" pitchFamily="34" charset="-34"/>
              </a:rPr>
              <a:t>เมียนมาร์</a:t>
            </a:r>
            <a:r>
              <a:rPr lang="th-TH" sz="2500" dirty="0" smtClean="0">
                <a:latin typeface="Cordia New" pitchFamily="34" charset="-34"/>
                <a:cs typeface="Cordia New" pitchFamily="34" charset="-34"/>
              </a:rPr>
              <a:t> เวียดนาม กัมพูชา มาเลเซีย  ด้วยภูมิศาสตร์ชายฝั่งทะเลมีหลายพื้นที่ที่มีการทับซ้อนเหลื่อมล้ำ </a:t>
            </a:r>
          </a:p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500" b="1" dirty="0" smtClean="0">
                <a:latin typeface="Cordia New" pitchFamily="34" charset="-34"/>
                <a:cs typeface="Cordia New" pitchFamily="34" charset="-34"/>
              </a:rPr>
              <a:t>ประเทศ</a:t>
            </a:r>
            <a:r>
              <a:rPr lang="th-TH" sz="2500" b="1" dirty="0">
                <a:latin typeface="Cordia New" pitchFamily="34" charset="-34"/>
                <a:cs typeface="Cordia New" pitchFamily="34" charset="-34"/>
              </a:rPr>
              <a:t>ที่พัฒนาแล้วล้วนมีแผนความมั่นคงทางทะเล</a:t>
            </a:r>
            <a:r>
              <a:rPr lang="th-TH" sz="2500" dirty="0">
                <a:latin typeface="Cordia New" pitchFamily="34" charset="-34"/>
                <a:cs typeface="Cordia New" pitchFamily="34" charset="-34"/>
              </a:rPr>
              <a:t>เป็นวาระแห่งชาติเพื่อการดูแล</a:t>
            </a:r>
            <a:r>
              <a:rPr lang="th-TH" sz="2500" dirty="0" smtClean="0">
                <a:latin typeface="Cordia New" pitchFamily="34" charset="-34"/>
                <a:cs typeface="Cordia New" pitchFamily="34" charset="-34"/>
              </a:rPr>
              <a:t>รักษาผลประโยชน์</a:t>
            </a:r>
            <a:r>
              <a:rPr lang="th-TH" sz="2500" dirty="0">
                <a:latin typeface="Cordia New" pitchFamily="34" charset="-34"/>
                <a:cs typeface="Cordia New" pitchFamily="34" charset="-34"/>
              </a:rPr>
              <a:t>ของ</a:t>
            </a:r>
            <a:r>
              <a:rPr lang="th-TH" sz="2500" dirty="0" smtClean="0">
                <a:latin typeface="Cordia New" pitchFamily="34" charset="-34"/>
                <a:cs typeface="Cordia New" pitchFamily="34" charset="-34"/>
              </a:rPr>
              <a:t>ประเทศ</a:t>
            </a:r>
          </a:p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500" b="1" dirty="0" smtClean="0">
                <a:latin typeface="Cordia New" pitchFamily="34" charset="-34"/>
                <a:cs typeface="Cordia New" pitchFamily="34" charset="-34"/>
              </a:rPr>
              <a:t>ความมั่นคงของชาติขึ้นอยู่กับความมั่นคงทางด้านเศรษฐกิจ </a:t>
            </a:r>
            <a:r>
              <a:rPr lang="th-TH" sz="2500" dirty="0" smtClean="0">
                <a:latin typeface="Cordia New" pitchFamily="34" charset="-34"/>
                <a:cs typeface="Cordia New" pitchFamily="34" charset="-34"/>
              </a:rPr>
              <a:t>ผลประโยชน์</a:t>
            </a:r>
            <a:r>
              <a:rPr lang="th-TH" sz="2500" dirty="0">
                <a:latin typeface="Cordia New" pitchFamily="34" charset="-34"/>
                <a:cs typeface="Cordia New" pitchFamily="34" charset="-34"/>
              </a:rPr>
              <a:t>เชิงพื้นที่ชายฝั่งทะเลและพื้นที่เศรษฐกิจจำเพาะทางทะเลเป็นพื้นที่ที่มีทรัพยากรธรรมชาติ  การเป็นเส้นทางขนส่งซึ่งอาจมีความเป็นไปได้ที่จะมีความขัดแย้งด้านผลประโยชน์ในอนาคต </a:t>
            </a:r>
            <a:r>
              <a:rPr lang="th-TH" sz="2500" dirty="0" smtClean="0">
                <a:latin typeface="Cordia New" pitchFamily="34" charset="-34"/>
                <a:cs typeface="Cordia New" pitchFamily="34" charset="-34"/>
              </a:rPr>
              <a:t>  </a:t>
            </a:r>
            <a:endParaRPr lang="th-TH" sz="25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329386"/>
            <a:ext cx="3962400" cy="457200"/>
          </a:xfrm>
        </p:spPr>
        <p:txBody>
          <a:bodyPr/>
          <a:lstStyle/>
          <a:p>
            <a:r>
              <a:rPr lang="en-US" dirty="0" smtClean="0"/>
              <a:t>www.tanitsorat.com</a:t>
            </a:r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th-TH" b="1" dirty="0">
                <a:cs typeface="+mn-cs"/>
              </a:rPr>
              <a:t>แผนความมั่นคงทางทะเลปี  2558-2564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29600" cy="5072098"/>
          </a:xfrm>
        </p:spPr>
        <p:txBody>
          <a:bodyPr>
            <a:noAutofit/>
          </a:bodyPr>
          <a:lstStyle/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600" b="1" dirty="0">
                <a:latin typeface="Cordia New" pitchFamily="34" charset="-34"/>
                <a:cs typeface="Cordia New" pitchFamily="34" charset="-34"/>
              </a:rPr>
              <a:t>ต้องตอบโจทย์ของประเทศทั้ง</a:t>
            </a: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ด้านความมั่นคง เศรษฐกิจ เส้นทางขนส่ง สิ่งแวดล้อม 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โดย</a:t>
            </a:r>
            <a:r>
              <a:rPr lang="th-TH" sz="2600" dirty="0">
                <a:latin typeface="Cordia New" pitchFamily="34" charset="-34"/>
                <a:cs typeface="Cordia New" pitchFamily="34" charset="-34"/>
              </a:rPr>
              <a:t>ต้องสอดคล้องกับสถานการณ์ในปัจจุบันที่ประเทศต่างๆใน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ภูมิภาคไปสู่</a:t>
            </a:r>
            <a:r>
              <a:rPr lang="th-TH" sz="2600" dirty="0">
                <a:latin typeface="Cordia New" pitchFamily="34" charset="-34"/>
                <a:cs typeface="Cordia New" pitchFamily="34" charset="-34"/>
              </a:rPr>
              <a:t>เออี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ซี  รวมทั้ง</a:t>
            </a:r>
            <a:r>
              <a:rPr lang="th-TH" sz="2600" dirty="0">
                <a:latin typeface="Cordia New" pitchFamily="34" charset="-34"/>
                <a:cs typeface="Cordia New" pitchFamily="34" charset="-34"/>
              </a:rPr>
              <a:t>ความร่วมมือในกรอบการเมืองและด้านสังคมของภูมิภาค </a:t>
            </a:r>
            <a:endParaRPr lang="th-TH" sz="2600" dirty="0" smtClean="0">
              <a:latin typeface="Cordia New" pitchFamily="34" charset="-34"/>
              <a:cs typeface="Cordia New" pitchFamily="34" charset="-34"/>
            </a:endParaRPr>
          </a:p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600" b="1" dirty="0">
                <a:latin typeface="Cordia New" pitchFamily="34" charset="-34"/>
                <a:cs typeface="Cordia New" pitchFamily="34" charset="-34"/>
              </a:rPr>
              <a:t>จะต้องมีกระบวนการผลักดันในการ</a:t>
            </a:r>
            <a:r>
              <a:rPr lang="th-TH" sz="2600" b="1" dirty="0" smtClean="0">
                <a:latin typeface="Cordia New" pitchFamily="34" charset="-34"/>
                <a:cs typeface="Cordia New" pitchFamily="34" charset="-34"/>
              </a:rPr>
              <a:t>เชื่อมโยง  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กับ</a:t>
            </a:r>
            <a:r>
              <a:rPr lang="th-TH" sz="2600" dirty="0">
                <a:latin typeface="Cordia New" pitchFamily="34" charset="-34"/>
                <a:cs typeface="Cordia New" pitchFamily="34" charset="-34"/>
              </a:rPr>
              <a:t>หน่วยงานของรัฐอื่นและภาคเอกชน เพื่อให้แผนมีการบูร</a:t>
            </a:r>
            <a:r>
              <a:rPr lang="th-TH" sz="2600" dirty="0" err="1">
                <a:latin typeface="Cordia New" pitchFamily="34" charset="-34"/>
                <a:cs typeface="Cordia New" pitchFamily="34" charset="-34"/>
              </a:rPr>
              <a:t>ณา</a:t>
            </a:r>
            <a:r>
              <a:rPr lang="th-TH" sz="2600" dirty="0">
                <a:latin typeface="Cordia New" pitchFamily="34" charset="-34"/>
                <a:cs typeface="Cordia New" pitchFamily="34" charset="-34"/>
              </a:rPr>
              <a:t>การและนำไปสู่การปฏิบัติที่เป็นผลสัมฤทธิ์ต่อความมั่งคั่งทาง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เศรษฐกิจ</a:t>
            </a:r>
          </a:p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600" b="1" dirty="0">
                <a:latin typeface="Cordia New" pitchFamily="34" charset="-34"/>
                <a:cs typeface="Cordia New" pitchFamily="34" charset="-34"/>
              </a:rPr>
              <a:t>ต้องไม่เน้นด้านความมั่นคงอย่างเดียว </a:t>
            </a:r>
            <a:r>
              <a:rPr lang="th-TH" sz="2600" dirty="0">
                <a:latin typeface="Cordia New" pitchFamily="34" charset="-34"/>
                <a:cs typeface="Cordia New" pitchFamily="34" charset="-34"/>
              </a:rPr>
              <a:t>แต่ต้องให้ความสำคัญต่อการส่งเสริมบทบาทเอกชนทั้งอุตสาหกรรมด้านพลังงานที่ได้จากทะเล </a:t>
            </a:r>
            <a:r>
              <a:rPr lang="th-TH" sz="2600" dirty="0" err="1">
                <a:latin typeface="Cordia New" pitchFamily="34" charset="-34"/>
                <a:cs typeface="Cordia New" pitchFamily="34" charset="-34"/>
              </a:rPr>
              <a:t>อุตสาหกรรมปิโตร</a:t>
            </a:r>
            <a:r>
              <a:rPr lang="th-TH" sz="2600" dirty="0">
                <a:latin typeface="Cordia New" pitchFamily="34" charset="-34"/>
                <a:cs typeface="Cordia New" pitchFamily="34" charset="-34"/>
              </a:rPr>
              <a:t>เคมี</a:t>
            </a:r>
            <a:r>
              <a:rPr lang="th-TH" sz="2600" dirty="0" err="1">
                <a:latin typeface="Cordia New" pitchFamily="34" charset="-34"/>
                <a:cs typeface="Cordia New" pitchFamily="34" charset="-34"/>
              </a:rPr>
              <a:t>คอล</a:t>
            </a:r>
            <a:r>
              <a:rPr lang="th-TH" sz="2600" dirty="0">
                <a:latin typeface="Cordia New" pitchFamily="34" charset="-34"/>
                <a:cs typeface="Cordia New" pitchFamily="34" charset="-34"/>
              </a:rPr>
              <a:t> อุตสาหกรรมประมงและประมงแปรรูป </a:t>
            </a:r>
            <a:endParaRPr lang="th-TH" sz="2600" dirty="0" smtClean="0">
              <a:latin typeface="Cordia New" pitchFamily="34" charset="-34"/>
              <a:cs typeface="Cordia New" pitchFamily="34" charset="-34"/>
            </a:endParaRPr>
          </a:p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600" b="1" dirty="0">
                <a:latin typeface="Cordia New" pitchFamily="34" charset="-34"/>
                <a:cs typeface="Cordia New" pitchFamily="34" charset="-34"/>
              </a:rPr>
              <a:t>จะต้องมี</a:t>
            </a:r>
            <a:r>
              <a:rPr lang="th-TH" sz="2600" b="1" dirty="0" smtClean="0">
                <a:latin typeface="Cordia New" pitchFamily="34" charset="-34"/>
                <a:cs typeface="Cordia New" pitchFamily="34" charset="-34"/>
              </a:rPr>
              <a:t>ยุทธศาสตร์  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การ</a:t>
            </a:r>
            <a:r>
              <a:rPr lang="th-TH" sz="2600" dirty="0">
                <a:latin typeface="Cordia New" pitchFamily="34" charset="-34"/>
                <a:cs typeface="Cordia New" pitchFamily="34" charset="-34"/>
              </a:rPr>
              <a:t>เป็นศูนย์กลางเศรษฐกิจชายฝั่งทะเลของอาเซียน 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เพื่อให้</a:t>
            </a:r>
            <a:r>
              <a:rPr lang="th-TH" sz="2600" dirty="0">
                <a:latin typeface="Cordia New" pitchFamily="34" charset="-34"/>
                <a:cs typeface="Cordia New" pitchFamily="34" charset="-34"/>
              </a:rPr>
              <a:t>ประเทศไทยก้าวสู่เป็นชาติทาง</a:t>
            </a:r>
            <a:r>
              <a:rPr lang="th-TH" sz="2600" dirty="0" smtClean="0">
                <a:latin typeface="Cordia New" pitchFamily="34" charset="-34"/>
                <a:cs typeface="Cordia New" pitchFamily="34" charset="-34"/>
              </a:rPr>
              <a:t>ทะเล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072494" cy="1285884"/>
          </a:xfrm>
        </p:spPr>
        <p:txBody>
          <a:bodyPr>
            <a:normAutofit fontScale="90000"/>
          </a:bodyPr>
          <a:lstStyle/>
          <a:p>
            <a:r>
              <a:rPr lang="th-TH" b="1" dirty="0">
                <a:cs typeface="+mn-cs"/>
              </a:rPr>
              <a:t>ความมั่นคงทาง</a:t>
            </a:r>
            <a:r>
              <a:rPr lang="th-TH" b="1" dirty="0" smtClean="0">
                <a:cs typeface="+mn-cs"/>
              </a:rPr>
              <a:t>ทะเล</a:t>
            </a:r>
            <a:br>
              <a:rPr lang="th-TH" b="1" dirty="0" smtClean="0">
                <a:cs typeface="+mn-cs"/>
              </a:rPr>
            </a:br>
            <a:r>
              <a:rPr lang="th-TH" sz="4000" b="1" dirty="0" smtClean="0">
                <a:cs typeface="+mn-cs"/>
              </a:rPr>
              <a:t>เกี่ยวข้อง</a:t>
            </a:r>
            <a:r>
              <a:rPr lang="th-TH" sz="4000" b="1" dirty="0">
                <a:cs typeface="+mn-cs"/>
              </a:rPr>
              <a:t>กับมิติความมั่งคั่งทางทะเลของประเทศ</a:t>
            </a:r>
            <a:r>
              <a:rPr lang="th-TH" sz="4000" b="1" dirty="0" smtClean="0">
                <a:cs typeface="+mn-cs"/>
              </a:rPr>
              <a:t>อย่างไร (1)</a:t>
            </a:r>
            <a:endParaRPr lang="th-TH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785926"/>
            <a:ext cx="7772400" cy="4572032"/>
          </a:xfrm>
        </p:spPr>
        <p:txBody>
          <a:bodyPr>
            <a:normAutofit lnSpcReduction="10000"/>
          </a:bodyPr>
          <a:lstStyle/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b="1" dirty="0" smtClean="0">
                <a:latin typeface="Cordia New" pitchFamily="34" charset="-34"/>
              </a:rPr>
              <a:t>ความมั่งคั่งต้องควบคู่กับความมั่นคง </a:t>
            </a:r>
            <a:r>
              <a:rPr lang="th-TH" dirty="0" smtClean="0">
                <a:latin typeface="Cordia New" pitchFamily="34" charset="-34"/>
              </a:rPr>
              <a:t>พื้นที่</a:t>
            </a:r>
            <a:r>
              <a:rPr lang="th-TH" dirty="0">
                <a:latin typeface="Cordia New" pitchFamily="34" charset="-34"/>
              </a:rPr>
              <a:t>อาณาเขตทางทะเลหรือพื้นที่เศรษฐกิจจำเพาะทางทะเลของไทยมีเนื้อที่คิดเป็นร้อยละ 68.2 ของอาณาเขตพื้นที่ทาง</a:t>
            </a:r>
            <a:r>
              <a:rPr lang="th-TH" dirty="0" smtClean="0">
                <a:latin typeface="Cordia New" pitchFamily="34" charset="-34"/>
              </a:rPr>
              <a:t>แผ่นดิน มี</a:t>
            </a:r>
            <a:r>
              <a:rPr lang="th-TH" dirty="0">
                <a:latin typeface="Cordia New" pitchFamily="34" charset="-34"/>
              </a:rPr>
              <a:t>ความสมบูรณ์ด้วยทรัพยากรทั้งด้านประมง ด้านแหล่งแก็สและน้ำมันรวมทั้งสินแร่</a:t>
            </a:r>
            <a:r>
              <a:rPr lang="th-TH" dirty="0" smtClean="0">
                <a:latin typeface="Cordia New" pitchFamily="34" charset="-34"/>
              </a:rPr>
              <a:t>อื่นๆ</a:t>
            </a:r>
          </a:p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b="1" dirty="0" smtClean="0">
                <a:latin typeface="Cordia New" pitchFamily="34" charset="-34"/>
              </a:rPr>
              <a:t>ความมั่นคงด้าน</a:t>
            </a:r>
            <a:r>
              <a:rPr lang="th-TH" b="1" dirty="0" err="1" smtClean="0">
                <a:latin typeface="Cordia New" pitchFamily="34" charset="-34"/>
              </a:rPr>
              <a:t>เส้นทางโล</a:t>
            </a:r>
            <a:r>
              <a:rPr lang="th-TH" b="1" dirty="0">
                <a:latin typeface="Cordia New" pitchFamily="34" charset="-34"/>
              </a:rPr>
              <a:t>จิ</a:t>
            </a:r>
            <a:r>
              <a:rPr lang="th-TH" b="1" dirty="0" err="1" smtClean="0">
                <a:latin typeface="Cordia New" pitchFamily="34" charset="-34"/>
              </a:rPr>
              <a:t>สติกส์</a:t>
            </a:r>
            <a:r>
              <a:rPr lang="th-TH" b="1" dirty="0" smtClean="0">
                <a:latin typeface="Cordia New" pitchFamily="34" charset="-34"/>
              </a:rPr>
              <a:t> </a:t>
            </a:r>
            <a:r>
              <a:rPr lang="th-TH" dirty="0" smtClean="0">
                <a:latin typeface="Cordia New" pitchFamily="34" charset="-34"/>
              </a:rPr>
              <a:t>ประเทศไทยพึ่งพาการค้าระหว่างประเทศร้อย</a:t>
            </a:r>
            <a:r>
              <a:rPr lang="th-TH" smtClean="0">
                <a:latin typeface="Cordia New" pitchFamily="34" charset="-34"/>
              </a:rPr>
              <a:t>ละ 125 </a:t>
            </a:r>
            <a:r>
              <a:rPr lang="th-TH" dirty="0" smtClean="0">
                <a:latin typeface="Cordia New" pitchFamily="34" charset="-34"/>
              </a:rPr>
              <a:t>ของจีดีพี และพึ่งพาพลังงานภายนอกร้อยละ 70 มีท่า</a:t>
            </a:r>
            <a:r>
              <a:rPr lang="th-TH" dirty="0">
                <a:latin typeface="Cordia New" pitchFamily="34" charset="-34"/>
              </a:rPr>
              <a:t>เรือขนาดใหญ่และมีอุตสาหกรรม</a:t>
            </a:r>
            <a:r>
              <a:rPr lang="th-TH" dirty="0" smtClean="0">
                <a:latin typeface="Cordia New" pitchFamily="34" charset="-34"/>
              </a:rPr>
              <a:t>ที่อยู่</a:t>
            </a:r>
            <a:r>
              <a:rPr lang="th-TH" dirty="0">
                <a:latin typeface="Cordia New" pitchFamily="34" charset="-34"/>
              </a:rPr>
              <a:t>ชายฝั่งทะเล </a:t>
            </a:r>
            <a:r>
              <a:rPr lang="th-TH" dirty="0" smtClean="0">
                <a:latin typeface="Cordia New" pitchFamily="34" charset="-34"/>
              </a:rPr>
              <a:t>เช่น อุตสาหกรรม </a:t>
            </a:r>
            <a:r>
              <a:rPr lang="th-TH" dirty="0" err="1" smtClean="0">
                <a:latin typeface="Cordia New" pitchFamily="34" charset="-34"/>
              </a:rPr>
              <a:t>ปิโตร</a:t>
            </a:r>
            <a:r>
              <a:rPr lang="th-TH" dirty="0">
                <a:latin typeface="Cordia New" pitchFamily="34" charset="-34"/>
              </a:rPr>
              <a:t>เคมี</a:t>
            </a:r>
            <a:r>
              <a:rPr lang="th-TH" dirty="0" err="1">
                <a:latin typeface="Cordia New" pitchFamily="34" charset="-34"/>
              </a:rPr>
              <a:t>คอล</a:t>
            </a:r>
            <a:r>
              <a:rPr lang="th-TH" dirty="0">
                <a:latin typeface="Cordia New" pitchFamily="34" charset="-34"/>
              </a:rPr>
              <a:t> อุตสาหกรรมถลุงเหล็ก </a:t>
            </a:r>
            <a:r>
              <a:rPr lang="th-TH" dirty="0" smtClean="0">
                <a:latin typeface="Cordia New" pitchFamily="34" charset="-34"/>
              </a:rPr>
              <a:t>เป็นแหล่งท่องเที่ยวที่สำคัญของโลก</a:t>
            </a:r>
          </a:p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b="1" dirty="0" smtClean="0">
                <a:latin typeface="Cordia New" pitchFamily="34" charset="-34"/>
              </a:rPr>
              <a:t>การปกป้องผลประโยชน์</a:t>
            </a:r>
            <a:r>
              <a:rPr lang="th-TH" b="1" dirty="0">
                <a:latin typeface="Cordia New" pitchFamily="34" charset="-34"/>
              </a:rPr>
              <a:t>ทาง</a:t>
            </a:r>
            <a:r>
              <a:rPr lang="th-TH" b="1" dirty="0" smtClean="0">
                <a:latin typeface="Cordia New" pitchFamily="34" charset="-34"/>
              </a:rPr>
              <a:t>ทะเล  </a:t>
            </a:r>
            <a:r>
              <a:rPr lang="th-TH" dirty="0" smtClean="0">
                <a:latin typeface="Cordia New" pitchFamily="34" charset="-34"/>
              </a:rPr>
              <a:t>ใน</a:t>
            </a:r>
            <a:r>
              <a:rPr lang="th-TH" dirty="0">
                <a:latin typeface="Cordia New" pitchFamily="34" charset="-34"/>
              </a:rPr>
              <a:t>ปี 2557 มีมูลค่ามากกว่า </a:t>
            </a:r>
            <a:r>
              <a:rPr lang="th-TH" dirty="0" smtClean="0">
                <a:latin typeface="Cordia New" pitchFamily="34" charset="-34"/>
              </a:rPr>
              <a:t>22 </a:t>
            </a:r>
            <a:r>
              <a:rPr lang="th-TH" dirty="0">
                <a:latin typeface="Cordia New" pitchFamily="34" charset="-34"/>
              </a:rPr>
              <a:t>ล้านล้าน</a:t>
            </a:r>
            <a:r>
              <a:rPr lang="th-TH" dirty="0" smtClean="0">
                <a:latin typeface="Cordia New" pitchFamily="34" charset="-34"/>
              </a:rPr>
              <a:t>บาท หรือ</a:t>
            </a:r>
            <a:r>
              <a:rPr lang="th-TH" dirty="0">
                <a:latin typeface="Cordia New" pitchFamily="34" charset="-34"/>
              </a:rPr>
              <a:t>เท่ากับ </a:t>
            </a:r>
            <a:r>
              <a:rPr lang="th-TH" dirty="0" smtClean="0">
                <a:latin typeface="Cordia New" pitchFamily="34" charset="-34"/>
              </a:rPr>
              <a:t>1.76 </a:t>
            </a:r>
            <a:r>
              <a:rPr lang="th-TH" dirty="0">
                <a:latin typeface="Cordia New" pitchFamily="34" charset="-34"/>
              </a:rPr>
              <a:t>เท่าของจีดีพี มีขนาดเศรษฐกิจใหญ่เป็นอันดับ 1 ของอาเซียนมูลค่า 387,156 ล้านเหรียญ</a:t>
            </a:r>
            <a:r>
              <a:rPr lang="th-TH" dirty="0" smtClean="0">
                <a:latin typeface="Cordia New" pitchFamily="34" charset="-34"/>
              </a:rPr>
              <a:t>สหรัฐ และอยู่ในลำดับที่ 29 ของโลก </a:t>
            </a:r>
            <a:endParaRPr lang="th-TH" dirty="0">
              <a:latin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8215370" cy="1143000"/>
          </a:xfrm>
        </p:spPr>
        <p:txBody>
          <a:bodyPr>
            <a:normAutofit fontScale="90000"/>
          </a:bodyPr>
          <a:lstStyle/>
          <a:p>
            <a:r>
              <a:rPr lang="th-TH" b="1" dirty="0">
                <a:cs typeface="+mn-cs"/>
              </a:rPr>
              <a:t>ความมั่นคงทาง</a:t>
            </a:r>
            <a:r>
              <a:rPr lang="th-TH" b="1" dirty="0" smtClean="0">
                <a:cs typeface="+mn-cs"/>
              </a:rPr>
              <a:t>ทะเล</a:t>
            </a:r>
            <a:br>
              <a:rPr lang="th-TH" b="1" dirty="0" smtClean="0">
                <a:cs typeface="+mn-cs"/>
              </a:rPr>
            </a:br>
            <a:r>
              <a:rPr lang="th-TH" sz="4000" b="1" dirty="0" smtClean="0">
                <a:cs typeface="+mn-cs"/>
              </a:rPr>
              <a:t>เกี่ยวข้อง</a:t>
            </a:r>
            <a:r>
              <a:rPr lang="th-TH" sz="4000" b="1" dirty="0">
                <a:cs typeface="+mn-cs"/>
              </a:rPr>
              <a:t>กับมิติความมั่งคั่งทางทะเลของประเทศ</a:t>
            </a:r>
            <a:r>
              <a:rPr lang="th-TH" sz="4000" b="1" dirty="0" smtClean="0">
                <a:cs typeface="+mn-cs"/>
              </a:rPr>
              <a:t>อย่างไร (2)</a:t>
            </a:r>
            <a:endParaRPr lang="th-TH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fontScale="92500" lnSpcReduction="10000"/>
          </a:bodyPr>
          <a:lstStyle/>
          <a:p>
            <a:pPr marL="514350" indent="-514350" algn="thaiDist">
              <a:buSzPct val="100000"/>
              <a:buFont typeface="+mj-lt"/>
              <a:buAutoNum type="arabicPeriod" startAt="4"/>
            </a:pPr>
            <a:r>
              <a:rPr lang="th-TH" b="1" dirty="0" smtClean="0">
                <a:latin typeface="Cordia New" pitchFamily="34" charset="-34"/>
              </a:rPr>
              <a:t>การนำเข้า-ส่งออก ร้อยละ 94 ต้องใช้การขนส่งทางทะเลผ่านอ่าวไทย </a:t>
            </a:r>
            <a:r>
              <a:rPr lang="th-TH" dirty="0" smtClean="0">
                <a:latin typeface="Cordia New" pitchFamily="34" charset="-34"/>
              </a:rPr>
              <a:t>การนำเข้าทางทะเลมูลค่า 7.042 ล้านล้านบาท และส่งออกมูลค่า 6.987 ล้านล้านบาท</a:t>
            </a:r>
          </a:p>
          <a:p>
            <a:pPr marL="514350" indent="-514350" algn="thaiDist">
              <a:buSzPct val="100000"/>
              <a:buFont typeface="+mj-lt"/>
              <a:buAutoNum type="arabicPeriod" startAt="4"/>
            </a:pPr>
            <a:r>
              <a:rPr lang="th-TH" b="1" dirty="0" smtClean="0">
                <a:latin typeface="Cordia New" pitchFamily="34" charset="-34"/>
              </a:rPr>
              <a:t>มูลค่ากิจการปิโตรเลียม มูลค่า 3.2 ล้านล้านบาท </a:t>
            </a:r>
            <a:r>
              <a:rPr lang="th-TH" dirty="0" smtClean="0">
                <a:latin typeface="Cordia New" pitchFamily="34" charset="-34"/>
              </a:rPr>
              <a:t>เช่น แก็ส คอนเดนเสท อุตสาหกรรมที่เกี่ยวข้อง</a:t>
            </a:r>
            <a:r>
              <a:rPr lang="th-TH" dirty="0" err="1" smtClean="0">
                <a:latin typeface="Cordia New" pitchFamily="34" charset="-34"/>
              </a:rPr>
              <a:t>กับปิโตร</a:t>
            </a:r>
            <a:r>
              <a:rPr lang="th-TH" dirty="0" smtClean="0">
                <a:latin typeface="Cordia New" pitchFamily="34" charset="-34"/>
              </a:rPr>
              <a:t>เคมี</a:t>
            </a:r>
            <a:r>
              <a:rPr lang="th-TH" dirty="0" err="1" smtClean="0">
                <a:latin typeface="Cordia New" pitchFamily="34" charset="-34"/>
              </a:rPr>
              <a:t>คอล</a:t>
            </a:r>
            <a:r>
              <a:rPr lang="th-TH" dirty="0" smtClean="0">
                <a:latin typeface="Cordia New" pitchFamily="34" charset="-34"/>
              </a:rPr>
              <a:t> อุตสาหกรรมเพาะเลี้ยงประมงชายฝั่ง และประมงของไท</a:t>
            </a:r>
            <a:r>
              <a:rPr lang="th-TH" dirty="0" err="1" smtClean="0">
                <a:latin typeface="Cordia New" pitchFamily="34" charset="-34"/>
              </a:rPr>
              <a:t>ยอยุ่</a:t>
            </a:r>
            <a:r>
              <a:rPr lang="th-TH" dirty="0" smtClean="0">
                <a:latin typeface="Cordia New" pitchFamily="34" charset="-34"/>
              </a:rPr>
              <a:t>ในลำดับ 1 ใน 5 ของโลก</a:t>
            </a:r>
          </a:p>
          <a:p>
            <a:pPr marL="514350" indent="-514350" algn="thaiDist">
              <a:buSzPct val="100000"/>
              <a:buFont typeface="+mj-lt"/>
              <a:buAutoNum type="arabicPeriod" startAt="4"/>
            </a:pPr>
            <a:r>
              <a:rPr lang="th-TH" b="1" dirty="0" smtClean="0">
                <a:latin typeface="Cordia New" pitchFamily="34" charset="-34"/>
              </a:rPr>
              <a:t>เส้นทางเดินเรือและท่าเรือชายฝั่ง </a:t>
            </a:r>
            <a:r>
              <a:rPr lang="th-TH" dirty="0" smtClean="0">
                <a:latin typeface="Cordia New" pitchFamily="34" charset="-34"/>
              </a:rPr>
              <a:t>เฉพาะอ่าวไทยในปี 2555 มีเรือผ่านเข้า-ออกท่าเรือแหลมฉบัง 8,557 เที่ยว และท่าเรือเอกชน 4,116 เที่ยว จำนวนสินค้าผ่านท่าเรือแหลมฉบัง 5.830 ล้านตู้ และท่าเรือคลองเตย 1.274 ล้านตู้ รายได้เฉพาะของการท่าเรือแห่งประเทศไทย 282.209 ล้านบาท และมีมูลค่าขนส่ง-บริการต่อเนื่องประมาณ 45,000 ล้านบาท</a:t>
            </a:r>
          </a:p>
          <a:p>
            <a:pPr marL="514350" indent="-514350" algn="thaiDist">
              <a:buSzPct val="100000"/>
              <a:buFont typeface="+mj-lt"/>
              <a:buAutoNum type="arabicPeriod" startAt="4"/>
            </a:pPr>
            <a:r>
              <a:rPr lang="th-TH" b="1" dirty="0" smtClean="0">
                <a:latin typeface="Cordia New" pitchFamily="34" charset="-34"/>
              </a:rPr>
              <a:t>มูลค่าด้านการท่องเที่ยว </a:t>
            </a:r>
            <a:r>
              <a:rPr lang="th-TH" dirty="0" smtClean="0">
                <a:latin typeface="Cordia New" pitchFamily="34" charset="-34"/>
              </a:rPr>
              <a:t>ชายฝั่งทะเลทั้งภูเก็ต </a:t>
            </a:r>
            <a:r>
              <a:rPr lang="th-TH" dirty="0" err="1" smtClean="0">
                <a:latin typeface="Cordia New" pitchFamily="34" charset="-34"/>
              </a:rPr>
              <a:t>เกาะสมุย</a:t>
            </a:r>
            <a:r>
              <a:rPr lang="th-TH" dirty="0" smtClean="0">
                <a:latin typeface="Cordia New" pitchFamily="34" charset="-34"/>
              </a:rPr>
              <a:t> พังงา กระบี่ ตรัง พัทยา ระยอง ตราด ฯลฯ เป็นแหล่งท่องเที่ยวทำรายได้ให้กับประเทศในปี 2557 มีรายได้จากการท่องเที่ยวที่เกี่ยวข้องกับทะเลและชายฝั่งทะเลประมาณ 668,800 ล้านบาท จากรายได้การท่องเที่ยวต่างชาติรวมประมาณ 2.01 ล้านล้านบาท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Autofit/>
          </a:bodyPr>
          <a:lstStyle/>
          <a:p>
            <a:r>
              <a:rPr lang="th-TH" sz="3200" b="1" dirty="0">
                <a:cs typeface="+mn-cs"/>
              </a:rPr>
              <a:t>แนวทางการเชื่อมโยงแผนความมั่นคงแห่งชาติทาง</a:t>
            </a:r>
            <a:r>
              <a:rPr lang="th-TH" sz="3200" b="1" dirty="0" smtClean="0">
                <a:cs typeface="+mn-cs"/>
              </a:rPr>
              <a:t>ทะเล</a:t>
            </a:r>
            <a:br>
              <a:rPr lang="th-TH" sz="3200" b="1" dirty="0" smtClean="0">
                <a:cs typeface="+mn-cs"/>
              </a:rPr>
            </a:br>
            <a:r>
              <a:rPr lang="th-TH" sz="3200" b="1" dirty="0" smtClean="0">
                <a:cs typeface="+mn-cs"/>
              </a:rPr>
              <a:t>ไปสู่</a:t>
            </a:r>
            <a:r>
              <a:rPr lang="th-TH" sz="3200" b="1" dirty="0">
                <a:cs typeface="+mn-cs"/>
              </a:rPr>
              <a:t>ภาคเศรษฐกิจ</a:t>
            </a:r>
            <a:r>
              <a:rPr lang="th-TH" sz="3200" b="1" dirty="0" smtClean="0">
                <a:cs typeface="+mn-cs"/>
              </a:rPr>
              <a:t>จริง (1)</a:t>
            </a:r>
            <a:endParaRPr lang="th-TH" sz="3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5429288"/>
          </a:xfrm>
        </p:spPr>
        <p:txBody>
          <a:bodyPr>
            <a:noAutofit/>
          </a:bodyPr>
          <a:lstStyle/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300" b="1" dirty="0" smtClean="0">
                <a:latin typeface="Cordia New" pitchFamily="34" charset="-34"/>
              </a:rPr>
              <a:t>การจัดทำแผนความมั่นคงทางทะเลต้องตอบโจทย์ของประเทศ </a:t>
            </a:r>
            <a:r>
              <a:rPr lang="th-TH" sz="2300" dirty="0" smtClean="0">
                <a:latin typeface="Cordia New" pitchFamily="34" charset="-34"/>
              </a:rPr>
              <a:t>ไม่ใช่เพียงด้านความมั่นคงทางทหารหรือการควบคุมแต่ต้องครอบคลุมด้านเศรษฐกิจของประเทศ ต้องมีมาตรการสนับสนุนกิจกรรมทางเศรษฐกิจของภาคเอกชน ทั้งด้านการสนับสนุนส่งเสริมอุตสาหกรรมชายฝั่ง การค้า-บริการ ท่องเที่ยว การประมง พลังงานและ</a:t>
            </a:r>
            <a:r>
              <a:rPr lang="th-TH" sz="2300" dirty="0" err="1" smtClean="0">
                <a:latin typeface="Cordia New" pitchFamily="34" charset="-34"/>
              </a:rPr>
              <a:t>ระบบโล</a:t>
            </a:r>
            <a:r>
              <a:rPr lang="th-TH" sz="2300" dirty="0" smtClean="0">
                <a:latin typeface="Cordia New" pitchFamily="34" charset="-34"/>
              </a:rPr>
              <a:t>จิ</a:t>
            </a:r>
            <a:r>
              <a:rPr lang="th-TH" sz="2300" dirty="0" err="1" smtClean="0">
                <a:latin typeface="Cordia New" pitchFamily="34" charset="-34"/>
              </a:rPr>
              <a:t>สติกส์</a:t>
            </a:r>
            <a:r>
              <a:rPr lang="th-TH" sz="2300" dirty="0" smtClean="0">
                <a:latin typeface="Cordia New" pitchFamily="34" charset="-34"/>
              </a:rPr>
              <a:t>ทางทะเลของประเทศ</a:t>
            </a:r>
          </a:p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300" b="1" dirty="0">
                <a:latin typeface="Cordia New" pitchFamily="34" charset="-34"/>
              </a:rPr>
              <a:t>การบูร</a:t>
            </a:r>
            <a:r>
              <a:rPr lang="th-TH" sz="2300" b="1" dirty="0" err="1">
                <a:latin typeface="Cordia New" pitchFamily="34" charset="-34"/>
              </a:rPr>
              <a:t>ณา</a:t>
            </a:r>
            <a:r>
              <a:rPr lang="th-TH" sz="2300" b="1" dirty="0">
                <a:latin typeface="Cordia New" pitchFamily="34" charset="-34"/>
              </a:rPr>
              <a:t>การแผนด้วยการเชื่อมโยงกับหน่วยงาน</a:t>
            </a:r>
            <a:r>
              <a:rPr lang="th-TH" sz="2300" b="1" dirty="0" smtClean="0">
                <a:latin typeface="Cordia New" pitchFamily="34" charset="-34"/>
              </a:rPr>
              <a:t>รัฐและภาคเศรษฐกิจ </a:t>
            </a:r>
            <a:r>
              <a:rPr lang="th-TH" sz="2300" dirty="0" smtClean="0">
                <a:latin typeface="Cordia New" pitchFamily="34" charset="-34"/>
              </a:rPr>
              <a:t>ความสัมฤทธิ์</a:t>
            </a:r>
            <a:r>
              <a:rPr lang="th-TH" sz="2300" dirty="0">
                <a:latin typeface="Cordia New" pitchFamily="34" charset="-34"/>
              </a:rPr>
              <a:t>ผลของแผนความมั่งคงแห่งชาติทางทะเลเกี่ยวข้องกับหน่วยงานราชการต่างๆหลายกระทรวง จำเป็นที่จะต้องมีการเชื่อมโยงกับแผนพัฒนาเศรษฐกิจและสังคมแห่งชาติ </a:t>
            </a:r>
            <a:endParaRPr lang="th-TH" sz="2300" dirty="0" smtClean="0">
              <a:latin typeface="Cordia New" pitchFamily="34" charset="-34"/>
            </a:endParaRPr>
          </a:p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300" b="1" dirty="0" smtClean="0">
                <a:latin typeface="Cordia New" pitchFamily="34" charset="-34"/>
              </a:rPr>
              <a:t>ยุทธศาสตร์ให้ประเทศไทยเป็นศูนย์กลางเศรษฐกิจชายฝั่งทะเลของภูมิภาค  </a:t>
            </a:r>
            <a:r>
              <a:rPr lang="th-TH" sz="2300" dirty="0" smtClean="0">
                <a:latin typeface="Cordia New" pitchFamily="34" charset="-34"/>
              </a:rPr>
              <a:t>เช่น การส่งเสริม</a:t>
            </a:r>
            <a:r>
              <a:rPr lang="th-TH" sz="2300" dirty="0" err="1" smtClean="0">
                <a:latin typeface="Cordia New" pitchFamily="34" charset="-34"/>
              </a:rPr>
              <a:t>อุตสาหกรรมปิโตร</a:t>
            </a:r>
            <a:r>
              <a:rPr lang="th-TH" sz="2300" dirty="0" smtClean="0">
                <a:latin typeface="Cordia New" pitchFamily="34" charset="-34"/>
              </a:rPr>
              <a:t>เคมี</a:t>
            </a:r>
            <a:r>
              <a:rPr lang="th-TH" sz="2300" dirty="0" err="1" smtClean="0">
                <a:latin typeface="Cordia New" pitchFamily="34" charset="-34"/>
              </a:rPr>
              <a:t>คอล</a:t>
            </a:r>
            <a:r>
              <a:rPr lang="th-TH" sz="2300" dirty="0" smtClean="0">
                <a:latin typeface="Cordia New" pitchFamily="34" charset="-34"/>
              </a:rPr>
              <a:t> การส่งเสริมให้มีการแปรรูปวัตถุดิบที่ได้จากทะเลด้วยการเพิ่มมูลค่าเพิ่มเป็นสินค้าสำเร็จรูปก็จะส่งเสริมต่อเศรษฐกิจของประเทศอย่างยั่งยืน</a:t>
            </a:r>
          </a:p>
          <a:p>
            <a:pPr marL="514350" indent="-514350" algn="thaiDist">
              <a:buSzPct val="100000"/>
              <a:buFont typeface="+mj-lt"/>
              <a:buAutoNum type="arabicPeriod"/>
            </a:pPr>
            <a:r>
              <a:rPr lang="th-TH" sz="2300" b="1" dirty="0">
                <a:latin typeface="Cordia New" pitchFamily="34" charset="-34"/>
              </a:rPr>
              <a:t>การพัฒนาท่าเรือน้ำลึกทั้งอ่าวไทยและฝั่งตะวันตกเพื่อให้เป็น </a:t>
            </a:r>
            <a:r>
              <a:rPr lang="en-US" sz="2300" b="1" dirty="0">
                <a:latin typeface="Cordia New" pitchFamily="34" charset="-34"/>
              </a:rPr>
              <a:t>Land Bridge </a:t>
            </a:r>
            <a:r>
              <a:rPr lang="th-TH" sz="2300" dirty="0">
                <a:latin typeface="Cordia New" pitchFamily="34" charset="-34"/>
              </a:rPr>
              <a:t>เชื่อมโยงชายฝั่งทะเลตะวันตกและตะวันออกของภูมิภาค ซึ่งจะก่อให้เกิดอุตสาหกรรมการพัฒนาเศรษฐกิจและการท่องเที่ยวแต่จะต้องมีการสร้างความเข้าใจให้กับประชาชนในท้องถิ่น  รวมถึงหลักประกันด้านสิ่งแวดล้อมและผลกระทบต่อการทำมาหากินของ</a:t>
            </a:r>
            <a:r>
              <a:rPr lang="th-TH" sz="2300" dirty="0" smtClean="0">
                <a:latin typeface="Cordia New" pitchFamily="34" charset="-34"/>
              </a:rPr>
              <a:t>ประชาชน</a:t>
            </a:r>
            <a:endParaRPr lang="en-US" sz="2300" dirty="0">
              <a:latin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329386"/>
            <a:ext cx="3962400" cy="457200"/>
          </a:xfrm>
        </p:spPr>
        <p:txBody>
          <a:bodyPr/>
          <a:lstStyle/>
          <a:p>
            <a:r>
              <a:rPr lang="en-US" dirty="0" smtClean="0"/>
              <a:t>www.tanitsorat.com</a:t>
            </a:r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8"/>
            <a:ext cx="8229600" cy="1143000"/>
          </a:xfrm>
        </p:spPr>
        <p:txBody>
          <a:bodyPr>
            <a:noAutofit/>
          </a:bodyPr>
          <a:lstStyle/>
          <a:p>
            <a:r>
              <a:rPr lang="th-TH" sz="3600" b="1" dirty="0">
                <a:cs typeface="+mn-cs"/>
              </a:rPr>
              <a:t>แนวทางการเชื่อมโยงแผนความมั่นคงแห่งชาติทาง</a:t>
            </a:r>
            <a:r>
              <a:rPr lang="th-TH" sz="3600" b="1" dirty="0" smtClean="0">
                <a:cs typeface="+mn-cs"/>
              </a:rPr>
              <a:t>ทะเล</a:t>
            </a:r>
            <a:br>
              <a:rPr lang="th-TH" sz="3600" b="1" dirty="0" smtClean="0">
                <a:cs typeface="+mn-cs"/>
              </a:rPr>
            </a:br>
            <a:r>
              <a:rPr lang="th-TH" sz="3600" b="1" dirty="0" smtClean="0">
                <a:cs typeface="+mn-cs"/>
              </a:rPr>
              <a:t>ไปสู่</a:t>
            </a:r>
            <a:r>
              <a:rPr lang="th-TH" sz="3600" b="1" dirty="0">
                <a:cs typeface="+mn-cs"/>
              </a:rPr>
              <a:t>ภาคเศรษฐกิจ</a:t>
            </a:r>
            <a:r>
              <a:rPr lang="th-TH" sz="3600" b="1" dirty="0" smtClean="0">
                <a:cs typeface="+mn-cs"/>
              </a:rPr>
              <a:t>จริง (2)</a:t>
            </a:r>
            <a:endParaRPr lang="th-TH" sz="36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29600" cy="5000660"/>
          </a:xfrm>
        </p:spPr>
        <p:txBody>
          <a:bodyPr>
            <a:noAutofit/>
          </a:bodyPr>
          <a:lstStyle/>
          <a:p>
            <a:pPr marL="360363" indent="-360363" algn="thaiDist">
              <a:buSzPct val="100000"/>
              <a:buFont typeface="+mj-lt"/>
              <a:buAutoNum type="arabicPeriod" startAt="5"/>
            </a:pPr>
            <a:r>
              <a:rPr lang="th-TH" sz="2250" b="1" dirty="0" smtClean="0">
                <a:latin typeface="Cordia New" pitchFamily="34" charset="-34"/>
              </a:rPr>
              <a:t>ความมั่นคงแหล่งอาหารจากทะเล </a:t>
            </a:r>
            <a:r>
              <a:rPr lang="th-TH" sz="2250" dirty="0" smtClean="0">
                <a:latin typeface="Cordia New" pitchFamily="34" charset="-34"/>
              </a:rPr>
              <a:t>เป็นแหล่งโปรตีนที่สำคัญและมีมูลค่าจากการส่งออกเป็นแสนล้านบาท  ขณะที่การประมงเน้นเชิงปริมาณและกำไรสูงสุด ส่งผลต่อความเสื่อมโทรมของทะเลและการลดน้อยของสัตว์น้ำมีผลกระทบต่อความมั่นคงต่ออาหารในอนาคต  จะต้องมี</a:t>
            </a:r>
            <a:r>
              <a:rPr lang="th-TH" sz="2250" b="1" dirty="0" smtClean="0">
                <a:latin typeface="Cordia New" pitchFamily="34" charset="-34"/>
              </a:rPr>
              <a:t>กองเรือยามฝั่ง </a:t>
            </a:r>
            <a:r>
              <a:rPr lang="th-TH" sz="2250" dirty="0" smtClean="0">
                <a:latin typeface="Cordia New" pitchFamily="34" charset="-34"/>
              </a:rPr>
              <a:t>(</a:t>
            </a:r>
            <a:r>
              <a:rPr lang="en-US" sz="2250" dirty="0" smtClean="0">
                <a:latin typeface="Cordia New" pitchFamily="34" charset="-34"/>
              </a:rPr>
              <a:t>Coast Guard) </a:t>
            </a:r>
            <a:r>
              <a:rPr lang="th-TH" sz="2250" dirty="0" smtClean="0">
                <a:latin typeface="Cordia New" pitchFamily="34" charset="-34"/>
              </a:rPr>
              <a:t>ที่มีประสิทธิภาพและพอเพียงที่จะตรวจสอบและควบคุมเรือประมงทั้งของไทยและต่างชาติ</a:t>
            </a:r>
          </a:p>
          <a:p>
            <a:pPr marL="360363" indent="-360363" algn="thaiDist">
              <a:buSzPct val="100000"/>
              <a:buFont typeface="+mj-lt"/>
              <a:buAutoNum type="arabicPeriod" startAt="5"/>
            </a:pPr>
            <a:r>
              <a:rPr lang="th-TH" sz="2250" b="1" dirty="0" smtClean="0">
                <a:latin typeface="Cordia New" pitchFamily="34" charset="-34"/>
              </a:rPr>
              <a:t>มาตรการปกป้องสภาวะแวดล้อม  </a:t>
            </a:r>
            <a:r>
              <a:rPr lang="th-TH" sz="2250" dirty="0" smtClean="0">
                <a:latin typeface="Cordia New" pitchFamily="34" charset="-34"/>
              </a:rPr>
              <a:t>ต้องควบคู่ไปกับการปกป้องผลประโยชน์ทางทะเล  ทะเลด้านตะวันออกและฝั่งอันดามัน  มีเกาะและชายฝั่งทะเลที่เป็นแหล่งท่องเที่ยวที่สำคัญ เช่น เกาะภูเก็ต </a:t>
            </a:r>
            <a:r>
              <a:rPr lang="th-TH" sz="2250" dirty="0" err="1" smtClean="0">
                <a:latin typeface="Cordia New" pitchFamily="34" charset="-34"/>
              </a:rPr>
              <a:t>เกาะสมุย</a:t>
            </a:r>
            <a:r>
              <a:rPr lang="th-TH" sz="2250" dirty="0" smtClean="0">
                <a:latin typeface="Cordia New" pitchFamily="34" charset="-34"/>
              </a:rPr>
              <a:t> จังหวัดตรัง พังงา กระบี่ รวมทั้งชายฝั่งทะเลของจังหวัดชลบุรีโดยเฉพาะพัทยา ทั้งหมดล้วนเป็นแหล่งท่องเที่ยวทางทะเลระดับโลกนำรายได้เข้าประเทศไม่น้อยกว่าปีละ 668,000 ล้านบาท</a:t>
            </a:r>
          </a:p>
          <a:p>
            <a:pPr marL="360363" indent="-360363" algn="thaiDist">
              <a:buSzPct val="100000"/>
              <a:buFont typeface="+mj-lt"/>
              <a:buAutoNum type="arabicPeriod" startAt="5"/>
            </a:pPr>
            <a:r>
              <a:rPr lang="th-TH" sz="2250" b="1" dirty="0" smtClean="0">
                <a:latin typeface="Cordia New" pitchFamily="34" charset="-34"/>
              </a:rPr>
              <a:t>การควบคุม-ปกป้องและเยียวยาสภาวะแวดล้อมทางทะเล  </a:t>
            </a:r>
            <a:r>
              <a:rPr lang="th-TH" sz="2250" dirty="0" smtClean="0">
                <a:latin typeface="Cordia New" pitchFamily="34" charset="-34"/>
              </a:rPr>
              <a:t>จะต้องนำบรรจุไว้ในแผนความมั่นคงแห่งชาติทางทะเล </a:t>
            </a:r>
            <a:r>
              <a:rPr lang="th-TH" sz="2250" dirty="0"/>
              <a:t>การควบคุมการเดินเรือในอ่าวไทยและฝั่งอันดามัน การมีระบบฉุกเฉินในการกำจัดสารปนเปื้อนใน</a:t>
            </a:r>
            <a:r>
              <a:rPr lang="th-TH" sz="2250" dirty="0" smtClean="0"/>
              <a:t>ทะเล ต้อง</a:t>
            </a:r>
            <a:r>
              <a:rPr lang="th-TH" sz="2250" dirty="0"/>
              <a:t>มีเรือซึ่งมีอุปกรณ์สำหรับใช้ในการกำจัดคราบน้ำมัน สารเคมี และสารปนเปื้อนที่อาจเกิดจากอุบัติเหตุหรือการรั่วไหลซึ่งจะส่งผลต่อนิเวศน์ทางทะเลและกระทบต่อความมั่นคงของประเทศ</a:t>
            </a:r>
            <a:endParaRPr lang="en-US" sz="2250" dirty="0">
              <a:latin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329386"/>
            <a:ext cx="3962400" cy="457200"/>
          </a:xfrm>
        </p:spPr>
        <p:txBody>
          <a:bodyPr/>
          <a:lstStyle/>
          <a:p>
            <a:r>
              <a:rPr lang="en-US" dirty="0" smtClean="0"/>
              <a:t>www.tanitsorat.com</a:t>
            </a:r>
            <a:endParaRPr lang="th-TH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>
            <a:normAutofit fontScale="90000"/>
          </a:bodyPr>
          <a:lstStyle/>
          <a:p>
            <a:r>
              <a:rPr lang="th-TH" b="1" dirty="0">
                <a:cs typeface="+mn-cs"/>
              </a:rPr>
              <a:t>โจทย์ของ</a:t>
            </a:r>
            <a:r>
              <a:rPr lang="th-TH" b="1" dirty="0" smtClean="0">
                <a:cs typeface="+mn-cs"/>
              </a:rPr>
              <a:t>ประเทศ</a:t>
            </a:r>
            <a:br>
              <a:rPr lang="th-TH" b="1" dirty="0" smtClean="0">
                <a:cs typeface="+mn-cs"/>
              </a:rPr>
            </a:br>
            <a:r>
              <a:rPr lang="th-TH" sz="2700" b="1" dirty="0" smtClean="0">
                <a:cs typeface="+mn-cs"/>
              </a:rPr>
              <a:t>แผนความมั่นคงทางทะเลปี 2558-2564 </a:t>
            </a:r>
            <a:endParaRPr lang="th-TH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14422"/>
            <a:ext cx="7772400" cy="5000660"/>
          </a:xfrm>
        </p:spPr>
        <p:txBody>
          <a:bodyPr>
            <a:normAutofit/>
          </a:bodyPr>
          <a:lstStyle/>
          <a:p>
            <a:pPr marL="514350" indent="-514350" algn="thaiDist">
              <a:buFont typeface="+mj-lt"/>
              <a:buAutoNum type="arabicPeriod"/>
            </a:pPr>
            <a:r>
              <a:rPr lang="th-TH" sz="2400" b="1" dirty="0" smtClean="0">
                <a:latin typeface="Cordia New" pitchFamily="34" charset="-34"/>
              </a:rPr>
              <a:t>ดุลความสัมพันธ์และปฏิสัมพันธ์เชิงอำนาจ </a:t>
            </a:r>
            <a:r>
              <a:rPr lang="th-TH" sz="2400" dirty="0" smtClean="0">
                <a:latin typeface="Cordia New" pitchFamily="34" charset="-34"/>
              </a:rPr>
              <a:t>ภายใต้พื้นที่</a:t>
            </a:r>
            <a:r>
              <a:rPr lang="th-TH" sz="2400" dirty="0">
                <a:latin typeface="Cordia New" pitchFamily="34" charset="-34"/>
              </a:rPr>
              <a:t>ทางทะเลภายใต้เศรษฐกิจจำเพาะหรืออาณาเขตทางทะเลมีซึ่งพื้นที่ทับซ้อนเหลื่อมทับกับประเทศเพื่อนบ้าน </a:t>
            </a:r>
          </a:p>
          <a:p>
            <a:pPr marL="514350" indent="-514350" algn="thaiDist">
              <a:buFont typeface="+mj-lt"/>
              <a:buAutoNum type="arabicPeriod"/>
            </a:pPr>
            <a:r>
              <a:rPr lang="th-TH" sz="2400" b="1" dirty="0" smtClean="0">
                <a:latin typeface="Cordia New" pitchFamily="34" charset="-34"/>
              </a:rPr>
              <a:t>การมีมาตรการและแนวทางอย่างไร </a:t>
            </a:r>
            <a:r>
              <a:rPr lang="th-TH" sz="2400" dirty="0" smtClean="0">
                <a:latin typeface="Cordia New" pitchFamily="34" charset="-34"/>
              </a:rPr>
              <a:t>ใน</a:t>
            </a:r>
            <a:r>
              <a:rPr lang="th-TH" sz="2400" dirty="0">
                <a:latin typeface="Cordia New" pitchFamily="34" charset="-34"/>
              </a:rPr>
              <a:t>การปกป้องผลประโยชน์ทางทะเลจะมีแนวทางอย่างไรภายใต้การรักษาดุลอำนาจทาง</a:t>
            </a:r>
            <a:r>
              <a:rPr lang="th-TH" sz="2400" dirty="0" smtClean="0">
                <a:latin typeface="Cordia New" pitchFamily="34" charset="-34"/>
              </a:rPr>
              <a:t>ทะเลและงบประมาณที่จำกัด  </a:t>
            </a:r>
          </a:p>
          <a:p>
            <a:pPr marL="514350" indent="-514350" algn="thaiDist">
              <a:buFont typeface="+mj-lt"/>
              <a:buAutoNum type="arabicPeriod"/>
            </a:pPr>
            <a:r>
              <a:rPr lang="th-TH" sz="2400" b="1" dirty="0" smtClean="0">
                <a:latin typeface="Cordia New" pitchFamily="34" charset="-34"/>
              </a:rPr>
              <a:t>ทบทวนและปฏิรูปทั้งเชิงรุกและรับ </a:t>
            </a:r>
            <a:r>
              <a:rPr lang="th-TH" sz="2400" dirty="0" smtClean="0">
                <a:latin typeface="Cordia New" pitchFamily="34" charset="-34"/>
              </a:rPr>
              <a:t>การ</a:t>
            </a:r>
            <a:r>
              <a:rPr lang="th-TH" sz="2400" dirty="0">
                <a:latin typeface="Cordia New" pitchFamily="34" charset="-34"/>
              </a:rPr>
              <a:t>มียุทธศาสตร์ให้ไทยเป็นศูนย์กลางเศรษฐกิจและเศรษฐกิจชายฝั่งทะเลของอาเซียน  จะต้องทบทวนและปฏิรูปด้าน “นาวิกานุภาพ” ที่เข้มแข็งเหมาะสมกับสภาวะเศรษฐกิจของประเทศและสภาวะ</a:t>
            </a:r>
            <a:r>
              <a:rPr lang="th-TH" sz="2400" dirty="0" smtClean="0">
                <a:latin typeface="Cordia New" pitchFamily="34" charset="-34"/>
              </a:rPr>
              <a:t>แวดล้อม</a:t>
            </a:r>
          </a:p>
          <a:p>
            <a:pPr marL="514350" indent="-514350" algn="thaiDist">
              <a:buFont typeface="+mj-lt"/>
              <a:buAutoNum type="arabicPeriod"/>
            </a:pPr>
            <a:r>
              <a:rPr lang="th-TH" sz="2400" b="1" dirty="0" smtClean="0">
                <a:latin typeface="Cordia New" pitchFamily="34" charset="-34"/>
              </a:rPr>
              <a:t>ภายใต้กระแสการเข้าสู่ </a:t>
            </a:r>
            <a:r>
              <a:rPr lang="en-US" sz="2400" b="1" dirty="0" smtClean="0">
                <a:latin typeface="Cordia New" pitchFamily="34" charset="-34"/>
              </a:rPr>
              <a:t>AEC </a:t>
            </a:r>
            <a:r>
              <a:rPr lang="th-TH" sz="2400" dirty="0" smtClean="0">
                <a:latin typeface="Cordia New" pitchFamily="34" charset="-34"/>
              </a:rPr>
              <a:t>จะมี</a:t>
            </a:r>
            <a:r>
              <a:rPr lang="th-TH" sz="2400" dirty="0">
                <a:latin typeface="Cordia New" pitchFamily="34" charset="-34"/>
              </a:rPr>
              <a:t>แนวทางดำเนินการ</a:t>
            </a:r>
            <a:r>
              <a:rPr lang="th-TH" sz="2400" dirty="0" smtClean="0">
                <a:latin typeface="Cordia New" pitchFamily="34" charset="-34"/>
              </a:rPr>
              <a:t>อย่างไรที่จะผลักดันแผนยุทธศาสตร์ความมั่นคงทางทะเล </a:t>
            </a:r>
            <a:r>
              <a:rPr lang="th-TH" sz="2400" dirty="0">
                <a:latin typeface="Cordia New" pitchFamily="34" charset="-34"/>
              </a:rPr>
              <a:t>เป็นเรื่องที่จะต้องทำความเข้าใจให้กับนักการเมือง ภาคเอกชน และประชาชนที่ส่วนใหญ่ยังไม่เห็น</a:t>
            </a:r>
            <a:r>
              <a:rPr lang="th-TH" sz="2400" dirty="0" smtClean="0">
                <a:latin typeface="Cordia New" pitchFamily="34" charset="-34"/>
              </a:rPr>
              <a:t>ความสำคัญ</a:t>
            </a:r>
          </a:p>
          <a:p>
            <a:pPr marL="514350" indent="-514350" algn="thaiDist">
              <a:buFont typeface="+mj-lt"/>
              <a:buAutoNum type="arabicPeriod"/>
            </a:pPr>
            <a:r>
              <a:rPr lang="th-TH" sz="2400" b="1" dirty="0" smtClean="0">
                <a:latin typeface="Cordia New" pitchFamily="34" charset="-34"/>
              </a:rPr>
              <a:t>กลไกขับเคลื่อนและความสัมฤทธิ์ผลของแผนยุทธศาสตร์ </a:t>
            </a:r>
            <a:r>
              <a:rPr lang="th-TH" sz="2400" dirty="0" smtClean="0">
                <a:latin typeface="Cordia New" pitchFamily="34" charset="-34"/>
              </a:rPr>
              <a:t>จะสามารถดำเนินการได้อย่างไรภายใต้ความผันผวนทางการเมืองในอนาคตและความไม่เอื้อของ</a:t>
            </a:r>
            <a:r>
              <a:rPr lang="th-TH" sz="2400" smtClean="0">
                <a:latin typeface="Cordia New" pitchFamily="34" charset="-34"/>
              </a:rPr>
              <a:t>ระบบราชการ</a:t>
            </a:r>
            <a:r>
              <a:rPr lang="th-TH" sz="2400" b="1" smtClean="0">
                <a:latin typeface="Cordia New" pitchFamily="34" charset="-34"/>
              </a:rPr>
              <a:t> </a:t>
            </a:r>
            <a:endParaRPr lang="en-US" sz="2400" dirty="0">
              <a:latin typeface="Cordia New" pitchFamily="34" charset="-34"/>
            </a:endParaRPr>
          </a:p>
          <a:p>
            <a:pPr algn="thaiDist">
              <a:buNone/>
            </a:pPr>
            <a:endParaRPr lang="th-TH" dirty="0">
              <a:latin typeface="Cordia New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357438" y="2214563"/>
            <a:ext cx="5000625" cy="2000250"/>
          </a:xfrm>
          <a:prstGeom prst="rect">
            <a:avLst/>
          </a:prstGeom>
        </p:spPr>
        <p:txBody>
          <a:bodyPr rtlCol="0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Angsana New" pitchFamily="18" charset="-34"/>
              </a:rPr>
              <a:t>E</a:t>
            </a:r>
            <a:r>
              <a:rPr kumimoji="0" lang="en-US" sz="1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Angsana New" pitchFamily="18" charset="-34"/>
              </a:rPr>
              <a:t>N</a:t>
            </a:r>
            <a:r>
              <a:rPr kumimoji="0" lang="en-US" sz="1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Angsana New" pitchFamily="18" charset="-34"/>
              </a:rPr>
              <a:t>D</a:t>
            </a:r>
            <a:endParaRPr kumimoji="0" lang="th-TH" sz="15200" b="0" i="0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EEF3-00D4-4188-B79A-CCA867738AF4}" type="slidenum">
              <a:rPr lang="th-TH" smtClean="0"/>
              <a:pPr/>
              <a:t>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www.tanitsorat.com</a:t>
            </a:r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121</TotalTime>
  <Words>1333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มิติความมั่งคั่งทางทะเล</vt:lpstr>
      <vt:lpstr>ทำไมต้องมีแผนความมั่นคงแห่งชาติทางทะเล</vt:lpstr>
      <vt:lpstr>แผนความมั่นคงทางทะเลปี  2558-2564 </vt:lpstr>
      <vt:lpstr>ความมั่นคงทางทะเล เกี่ยวข้องกับมิติความมั่งคั่งทางทะเลของประเทศอย่างไร (1)</vt:lpstr>
      <vt:lpstr>ความมั่นคงทางทะเล เกี่ยวข้องกับมิติความมั่งคั่งทางทะเลของประเทศอย่างไร (2)</vt:lpstr>
      <vt:lpstr>แนวทางการเชื่อมโยงแผนความมั่นคงแห่งชาติทางทะเล ไปสู่ภาคเศรษฐกิจจริง (1)</vt:lpstr>
      <vt:lpstr>แนวทางการเชื่อมโยงแผนความมั่นคงแห่งชาติทางทะเล ไปสู่ภาคเศรษฐกิจจริง (2)</vt:lpstr>
      <vt:lpstr>โจทย์ของประเทศ แผนความมั่นคงทางทะเลปี 2558-2564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มิติความมั่ง</dc:title>
  <dc:creator>tikumporn01197</dc:creator>
  <cp:lastModifiedBy>tikumporn01197</cp:lastModifiedBy>
  <cp:revision>15</cp:revision>
  <dcterms:created xsi:type="dcterms:W3CDTF">2014-12-24T03:19:06Z</dcterms:created>
  <dcterms:modified xsi:type="dcterms:W3CDTF">2014-12-25T03:34:36Z</dcterms:modified>
</cp:coreProperties>
</file>