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5F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80" d="100"/>
          <a:sy n="80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11/30/2016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5F0FF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92034" y="47852"/>
            <a:ext cx="4216400" cy="485775"/>
          </a:xfrm>
          <a:prstGeom prst="rect">
            <a:avLst/>
          </a:prstGeom>
          <a:solidFill>
            <a:srgbClr val="D6E3B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Standardize Connectivity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/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มาตรฐาน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ผลิตภัณฑ์อุตสาหกรรม เพื่อการนำเข้า - ส่งออก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88716" y="853493"/>
            <a:ext cx="2196000" cy="514800"/>
          </a:xfrm>
          <a:prstGeom prst="rect">
            <a:avLst/>
          </a:prstGeom>
          <a:solidFill>
            <a:srgbClr val="DBE5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มาตรฐานบังคับ</a:t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Official Standard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464409" y="1464549"/>
            <a:ext cx="1643074" cy="44866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มาตรฐานกฎหมายที่เกี่ยวข้อง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464409" y="1955127"/>
            <a:ext cx="1643074" cy="44482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ผลิตภัณฑ์</a:t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อุตสาหกรรม 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มอก.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464409" y="2442110"/>
            <a:ext cx="1643074" cy="71172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มาตรฐานด้านความปลอดภัยอาหารและสุขอนามัย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(Food Safety &amp; Sanitary)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464409" y="3202811"/>
            <a:ext cx="1643074" cy="78638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มาตรฐานควบคุม</a:t>
            </a: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เฉพาะ</a:t>
            </a:r>
            <a:r>
              <a:rPr kumimoji="0" lang="th-TH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ก.ทรัพยากรธรรมชาติและสิ่งแวดล้อม,กรมประมง,กรมโรงงานอุตสาหกรรม,ก.แรงงาน</a:t>
            </a:r>
            <a:endParaRPr kumimoji="0" lang="th-TH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464409" y="4032040"/>
            <a:ext cx="1643074" cy="47035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มาตรฐานป้องกันการค้ามนุษย์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Human Trafficking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464409" y="4544169"/>
            <a:ext cx="1643074" cy="65564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มาตรฐานสิทธิบัตร</a:t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และทรัพย์สินทางปัญญา </a:t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Property Right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452346" y="6012831"/>
            <a:ext cx="1643074" cy="77391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มาตรฐานการจัดการของ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เสีย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-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กาก-น้ำทิ้ง-มลพิษ</a:t>
            </a:r>
            <a:r>
              <a:rPr kumimoji="0" lang="th-TH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อุตสาหกรรม (</a:t>
            </a:r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Waste &amp; Pollution Standard</a:t>
            </a:r>
            <a:r>
              <a:rPr kumimoji="0" lang="th-TH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452346" y="5250763"/>
            <a:ext cx="1643074" cy="69466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มาตรฐานทุ่มตลาด</a:t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และคุ้มครองผู้บริโภค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AD &amp; Consumer Right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6884001" y="847942"/>
            <a:ext cx="2196000" cy="514800"/>
          </a:xfrm>
          <a:prstGeom prst="rect">
            <a:avLst/>
          </a:prstGeom>
          <a:solidFill>
            <a:srgbClr val="F2DB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มาตรฐานโล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จิ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สติกส์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Logistics Standard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7277648" y="1464362"/>
            <a:ext cx="1770103" cy="50619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งานโล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จิ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สติกส์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และผู้ให้บริการ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7280897" y="2035865"/>
            <a:ext cx="1770103" cy="7143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มาตรฐานวิชาชีพที่เกี่ยวข้อง 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เช่น</a:t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AEO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Standard /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Q-Mark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License Standard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7277648" y="2809996"/>
            <a:ext cx="1770103" cy="7143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มาตรฐานบรรจุภัณฑ์</a:t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และ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คลังสินค้า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W/H &amp;Packaging Standard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7" name="Rectangle 159"/>
          <p:cNvSpPr>
            <a:spLocks noChangeArrowheads="1"/>
          </p:cNvSpPr>
          <p:nvPr/>
        </p:nvSpPr>
        <p:spPr bwMode="auto">
          <a:xfrm>
            <a:off x="7277648" y="3589855"/>
            <a:ext cx="1770103" cy="7082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มาตรฐานการขนส่งโหมดต่างๆ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Local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&amp; </a:t>
            </a:r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International Transport </a:t>
            </a:r>
            <a:r>
              <a:rPr lang="en-US" sz="1400" dirty="0" smtClean="0">
                <a:solidFill>
                  <a:schemeClr val="tx1"/>
                </a:solidFill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7277648" y="4361687"/>
            <a:ext cx="1770103" cy="48401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มาตรฐานการรับ-ส่งสินค้าระบบ</a:t>
            </a:r>
            <a:r>
              <a:rPr kumimoji="0" lang="th-TH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ลีน</a:t>
            </a: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lang="th-TH" sz="13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3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Lean Manufacturing Standard</a:t>
            </a:r>
            <a:r>
              <a:rPr lang="th-TH" sz="13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09" name="Rectangle 161"/>
          <p:cNvSpPr>
            <a:spLocks noChangeArrowheads="1"/>
          </p:cNvSpPr>
          <p:nvPr/>
        </p:nvSpPr>
        <p:spPr bwMode="auto">
          <a:xfrm>
            <a:off x="7277648" y="4901635"/>
            <a:ext cx="1770103" cy="56325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มาตรฐานงาน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คุณภาพโล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จิ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สติกส์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(Logistics Quality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Standard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10" name="Rectangle 162"/>
          <p:cNvSpPr>
            <a:spLocks noChangeArrowheads="1"/>
          </p:cNvSpPr>
          <p:nvPr/>
        </p:nvSpPr>
        <p:spPr bwMode="auto">
          <a:xfrm>
            <a:off x="7272425" y="5523955"/>
            <a:ext cx="1770103" cy="71487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มาตรฐานสินค้า</a:t>
            </a:r>
            <a:r>
              <a:rPr kumimoji="0" lang="th-TH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ควบคุมสินค้าอันตราย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(Dangerous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Goods</a:t>
            </a: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Transport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Standard)</a:t>
            </a:r>
            <a:endParaRPr kumimoji="0" lang="th-TH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11" name="Rectangle 163"/>
          <p:cNvSpPr>
            <a:spLocks noChangeArrowheads="1"/>
          </p:cNvSpPr>
          <p:nvPr/>
        </p:nvSpPr>
        <p:spPr bwMode="auto">
          <a:xfrm>
            <a:off x="7256555" y="6298395"/>
            <a:ext cx="1770103" cy="50006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มาตรฐานสิ่ง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แวดลอ้มโล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จิ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สติกส์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/>
            </a:r>
            <a:b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</a:b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Green Logistics</a:t>
            </a:r>
            <a:r>
              <a: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070744" y="631419"/>
            <a:ext cx="6860430" cy="215108"/>
            <a:chOff x="1070744" y="714544"/>
            <a:chExt cx="6860430" cy="215108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1071538" y="714544"/>
              <a:ext cx="6858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5400000">
              <a:off x="964381" y="82170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5400000">
              <a:off x="3322629" y="82090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rot="5400000">
              <a:off x="5464975" y="82170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5400000">
              <a:off x="7823223" y="82090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227584" y="1381048"/>
            <a:ext cx="224950" cy="5119788"/>
            <a:chOff x="203646" y="1541117"/>
            <a:chExt cx="224950" cy="5119788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H="1">
              <a:off x="-2350823" y="4095586"/>
              <a:ext cx="5119788" cy="108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214282" y="1826815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214282" y="234593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214282" y="297699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214282" y="3762440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214282" y="442875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>
              <a:off x="214282" y="5059823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214282" y="582049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214282" y="6658572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4618560" y="844793"/>
            <a:ext cx="2196000" cy="5766128"/>
            <a:chOff x="2357715" y="853813"/>
            <a:chExt cx="2196000" cy="5766128"/>
          </a:xfrm>
        </p:grpSpPr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2357715" y="853813"/>
              <a:ext cx="2196000" cy="514800"/>
            </a:xfrm>
            <a:prstGeom prst="rect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มาตรฐานระดับสากล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International Standard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2751060" y="1464361"/>
              <a:ext cx="1770103" cy="71438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มาตรฐานคุณภาพสากล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ISO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r>
                <a:rPr kumimoji="0" lang="th-TH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9001/9002/14000/22000/2700</a:t>
              </a:r>
              <a:endParaRPr kumimoji="0" lang="th-TH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>
              <a:off x="2751060" y="2249991"/>
              <a:ext cx="1770103" cy="734085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มาตรฐานสิทธิมนุษยชน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และแรงงาน 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(Human &amp;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Labours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Right)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>
              <a:off x="2751060" y="3053159"/>
              <a:ext cx="1770103" cy="538048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มาตรฐานอาหารสากล 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GMP / HACCP / 3a / HALAL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2751060" y="3660526"/>
              <a:ext cx="1770103" cy="514059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มาตรการที่ไม่ใช่ภาษี (</a:t>
              </a:r>
              <a:r>
                <a:rPr kumimoji="0" lang="en-US" sz="14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NTMs</a:t>
              </a:r>
              <a:r>
                <a:rPr kumimoji="0" lang="th-TH" sz="1400" b="1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r>
                <a:rPr kumimoji="0" lang="en-US" sz="14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en-US" sz="14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en-US" sz="14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Non-Tariff </a:t>
              </a:r>
              <a:r>
                <a:rPr kumimoji="0" lang="en-US" sz="14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Mea</a:t>
              </a:r>
              <a:r>
                <a:rPr lang="en-US" sz="1400" dirty="0" smtClean="0">
                  <a:latin typeface="TH SarabunPSK" pitchFamily="34" charset="-34"/>
                  <a:cs typeface="TH SarabunPSK" pitchFamily="34" charset="-34"/>
                </a:rPr>
                <a:t>sures</a:t>
              </a:r>
              <a:endParaRPr kumimoji="0" lang="th-TH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763533" y="5878599"/>
              <a:ext cx="1770103" cy="741342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มาตรฐานด้านสิ่งแวดล้อมสากล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Global Warming &amp; Environment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2751060" y="4242541"/>
              <a:ext cx="1770103" cy="568204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มาตรฐานองค์กรระหว่างประเทศ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WTO &amp; WCO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2536617" y="1370168"/>
              <a:ext cx="221195" cy="4773476"/>
              <a:chOff x="198380" y="1541118"/>
              <a:chExt cx="221195" cy="4773476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>
                <a:off x="-2183090" y="3927856"/>
                <a:ext cx="477347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>
                <a:off x="198380" y="1981190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/>
              <p:nvPr/>
            </p:nvCxnSpPr>
            <p:spPr>
              <a:xfrm>
                <a:off x="198380" y="2755006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>
                <a:off x="198380" y="3487207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198380" y="4079339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>
                <a:off x="198380" y="4803588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/>
              <p:nvPr/>
            </p:nvCxnSpPr>
            <p:spPr>
              <a:xfrm>
                <a:off x="198380" y="6313006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205261" y="5536624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Rectangle 130"/>
            <p:cNvSpPr>
              <a:spLocks noChangeArrowheads="1"/>
            </p:cNvSpPr>
            <p:nvPr/>
          </p:nvSpPr>
          <p:spPr bwMode="auto">
            <a:xfrm>
              <a:off x="2754397" y="4881371"/>
              <a:ext cx="1770103" cy="917442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มาตรฐานสากลของประเทศต่างๆ</a:t>
              </a:r>
              <a:r>
                <a:rPr kumimoji="0" lang="th-TH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เช่น </a:t>
              </a:r>
              <a: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ANSI (USA), BS (British),</a:t>
              </a:r>
              <a:b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en-US" sz="13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DiN</a:t>
              </a:r>
              <a: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(Germany), </a:t>
              </a:r>
              <a:r>
                <a:rPr kumimoji="0" lang="en-US" sz="13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JiS</a:t>
              </a:r>
              <a: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(Japanese),</a:t>
              </a:r>
              <a:b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en-US" sz="13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EN (European), IEC (Electronic) </a:t>
              </a:r>
              <a:endParaRPr kumimoji="0" lang="th-TH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060455" y="1382010"/>
            <a:ext cx="227061" cy="5190261"/>
            <a:chOff x="192514" y="1541117"/>
            <a:chExt cx="227061" cy="5190261"/>
          </a:xfrm>
        </p:grpSpPr>
        <p:cxnSp>
          <p:nvCxnSpPr>
            <p:cNvPr id="72" name="Straight Connector 71"/>
            <p:cNvCxnSpPr/>
            <p:nvPr/>
          </p:nvCxnSpPr>
          <p:spPr>
            <a:xfrm rot="5400000">
              <a:off x="-2391482" y="4136248"/>
              <a:ext cx="519026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198380" y="1898065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98380" y="2580393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98380" y="3336447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98380" y="407861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198380" y="475505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198380" y="6039881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261" y="5360775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92514" y="6729146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2355918" y="845169"/>
            <a:ext cx="2196000" cy="5989081"/>
            <a:chOff x="4626086" y="852988"/>
            <a:chExt cx="2196000" cy="5989081"/>
          </a:xfrm>
        </p:grpSpPr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4626086" y="852988"/>
              <a:ext cx="2196000" cy="51480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มาตรฐานการค้า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Business Standard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5012720" y="1464361"/>
              <a:ext cx="1770103" cy="928693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มาตรฐานการเชื่อมโยง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ธุรกรรมการค้า -การผลิต 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Corporate Business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90" name="Rectangle 142"/>
            <p:cNvSpPr>
              <a:spLocks noChangeArrowheads="1"/>
            </p:cNvSpPr>
            <p:nvPr/>
          </p:nvSpPr>
          <p:spPr bwMode="auto">
            <a:xfrm>
              <a:off x="5004094" y="2452618"/>
              <a:ext cx="1770103" cy="509002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มาตรฐานคุณภาพ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Quality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5004094" y="3016775"/>
              <a:ext cx="1770103" cy="531539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มาตรฐานการรับประกัน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Warrantee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4995468" y="3619377"/>
              <a:ext cx="1770103" cy="89288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ระบบเชื่อมโยง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โซ่</a:t>
              </a:r>
              <a:r>
                <a:rPr kumimoji="0" lang="th-TH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อุปทาน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การผลิต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Supply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Chain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Connectivity Standard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93" name="Rectangle 145"/>
            <p:cNvSpPr>
              <a:spLocks noChangeArrowheads="1"/>
            </p:cNvSpPr>
            <p:nvPr/>
          </p:nvSpPr>
          <p:spPr bwMode="auto">
            <a:xfrm>
              <a:off x="4995468" y="4571375"/>
              <a:ext cx="1770103" cy="536324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มาตรฐานเชื่อมโยงระบบ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IT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/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Software / NSW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2194" name="Rectangle 146"/>
            <p:cNvSpPr>
              <a:spLocks noChangeArrowheads="1"/>
            </p:cNvSpPr>
            <p:nvPr/>
          </p:nvSpPr>
          <p:spPr bwMode="auto">
            <a:xfrm>
              <a:off x="4988377" y="5941205"/>
              <a:ext cx="1770103" cy="900864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มาตรฐานการผลิตและ</a:t>
              </a:r>
              <a:b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ตรวจสอบ</a:t>
              </a:r>
              <a:r>
                <a:rPr kumimoji="0" lang="th-TH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ย้อนหลัง</a:t>
              </a:r>
              <a: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/>
              </a:r>
              <a:br>
                <a:rPr kumimoji="0" 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(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Production Track &amp;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Traceability)</a:t>
              </a:r>
              <a:endParaRPr kumimoji="0" 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4771105" y="1366162"/>
              <a:ext cx="229523" cy="4993406"/>
              <a:chOff x="194456" y="1541116"/>
              <a:chExt cx="229523" cy="4926127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 rot="5400000">
                <a:off x="-2258620" y="4003386"/>
                <a:ext cx="49245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>
                <a:off x="206331" y="2080305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>
                <a:off x="206331" y="2888786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>
                <a:off x="206331" y="3457368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>
                <a:off x="206331" y="4207581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>
                <a:off x="197311" y="4956367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194456" y="5630447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209665" y="6465655"/>
                <a:ext cx="21431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Rectangle 145"/>
            <p:cNvSpPr>
              <a:spLocks noChangeArrowheads="1"/>
            </p:cNvSpPr>
            <p:nvPr/>
          </p:nvSpPr>
          <p:spPr bwMode="auto">
            <a:xfrm>
              <a:off x="4988377" y="5167262"/>
              <a:ext cx="1770103" cy="714380"/>
            </a:xfrm>
            <a:prstGeom prst="rect">
              <a:avLst/>
            </a:prstGeom>
            <a:ln w="3175"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th-TH" sz="1400" b="1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>มาตรฐานการส่งมอบสินค้า</a:t>
              </a:r>
              <a:br>
                <a:rPr lang="th-TH" sz="1400" b="1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</a:br>
              <a:r>
                <a:rPr lang="th-TH" sz="1400" b="1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>และชำระเงินนานาชาติ</a:t>
              </a:r>
              <a:r>
                <a:rPr lang="th-TH" sz="1400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/>
              </a:r>
              <a:br>
                <a:rPr lang="th-TH" sz="1400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</a:br>
              <a:r>
                <a:rPr lang="en-US" sz="1400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>(JNCETERM 2010 S</a:t>
              </a:r>
              <a:r>
                <a:rPr lang="en-US" sz="1400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>tandard</a:t>
              </a:r>
              <a:r>
                <a:rPr lang="th-TH" sz="1400" dirty="0" smtClean="0">
                  <a:solidFill>
                    <a:schemeClr val="tx1"/>
                  </a:solidFill>
                  <a:latin typeface="Cordia New" pitchFamily="34" charset="-34"/>
                  <a:cs typeface="Cordia New" pitchFamily="34" charset="-34"/>
                </a:rPr>
                <a:t>)</a:t>
              </a:r>
              <a:endParaRPr kumimoji="0" 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cs typeface="Cordia New" pitchFamily="34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150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tikumporn01197</dc:creator>
  <cp:lastModifiedBy>tikumporn01197</cp:lastModifiedBy>
  <cp:revision>26</cp:revision>
  <dcterms:created xsi:type="dcterms:W3CDTF">2016-11-28T02:11:20Z</dcterms:created>
  <dcterms:modified xsi:type="dcterms:W3CDTF">2016-11-30T08:37:44Z</dcterms:modified>
</cp:coreProperties>
</file>