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C5F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90" autoAdjust="0"/>
  </p:normalViewPr>
  <p:slideViewPr>
    <p:cSldViewPr>
      <p:cViewPr>
        <p:scale>
          <a:sx n="80" d="100"/>
          <a:sy n="80" d="100"/>
        </p:scale>
        <p:origin x="-4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sz="1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fld id="{564CF2E0-CCC4-4E1E-9902-C3C36AB3FDA4}" type="datetimeFigureOut">
              <a:rPr lang="en-US" smtClean="0"/>
              <a:pPr algn="r" eaLnBrk="1" latinLnBrk="0" hangingPunct="1"/>
              <a:t>11/30/2016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eaLnBrk="1" latinLnBrk="0" hangingPunct="1"/>
            <a:fld id="{6F42FDE4-A7DD-41A7-A0A6-9B649FB43336}" type="slidenum">
              <a:rPr kumimoji="0" lang="en-US" smtClean="0"/>
              <a:pPr algn="ctr" eaLnBrk="1" latinLnBrk="0" hangingPunct="1"/>
              <a:t>‹#›</a:t>
            </a:fld>
            <a:endParaRPr kumimoji="0" lang="en-US" sz="14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C5F0FF">
            <a:alpha val="2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592034" y="47852"/>
            <a:ext cx="4216400" cy="485775"/>
          </a:xfrm>
          <a:prstGeom prst="rect">
            <a:avLst/>
          </a:prstGeom>
          <a:solidFill>
            <a:srgbClr val="D6E3B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latin typeface="TH SarabunPSK" pitchFamily="34" charset="-34"/>
                <a:ea typeface="Calibri" pitchFamily="34" charset="0"/>
                <a:cs typeface="TH SarabunPSK" pitchFamily="34" charset="-34"/>
              </a:rPr>
              <a:t>Standardize Connectivity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/>
            </a:r>
            <a:b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</a:b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มาตรฐาน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alibri" pitchFamily="34" charset="0"/>
                <a:cs typeface="TH SarabunPSK" pitchFamily="34" charset="-34"/>
              </a:rPr>
              <a:t>ผลิตภัณฑ์อุตสาหกรรม เพื่อการนำเข้า - ส่งออก</a:t>
            </a:r>
            <a:endParaRPr kumimoji="0" 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119" name="Rectangle 7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sp>
        <p:nvSpPr>
          <p:cNvPr id="2153" name="Rectangle 105"/>
          <p:cNvSpPr>
            <a:spLocks noChangeArrowheads="1"/>
          </p:cNvSpPr>
          <p:nvPr/>
        </p:nvSpPr>
        <p:spPr bwMode="auto">
          <a:xfrm>
            <a:off x="88716" y="853493"/>
            <a:ext cx="2196000" cy="514800"/>
          </a:xfrm>
          <a:prstGeom prst="rect">
            <a:avLst/>
          </a:prstGeom>
          <a:solidFill>
            <a:srgbClr val="DBE5F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มาตรฐานบังคับ</a:t>
            </a:r>
            <a:b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</a:br>
            <a: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(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Official Standard</a:t>
            </a:r>
            <a: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)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ea typeface="Angsana New" pitchFamily="18" charset="-34"/>
              <a:cs typeface="TH SarabunPSK" pitchFamily="34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154" name="Rectangle 106"/>
          <p:cNvSpPr>
            <a:spLocks noChangeArrowheads="1"/>
          </p:cNvSpPr>
          <p:nvPr/>
        </p:nvSpPr>
        <p:spPr bwMode="auto">
          <a:xfrm>
            <a:off x="464409" y="1464549"/>
            <a:ext cx="1643074" cy="44866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มาตรฐานกฎหมายที่เกี่ยวข้อง</a:t>
            </a:r>
            <a:endParaRPr kumimoji="0" lang="th-TH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155" name="Rectangle 107"/>
          <p:cNvSpPr>
            <a:spLocks noChangeArrowheads="1"/>
          </p:cNvSpPr>
          <p:nvPr/>
        </p:nvSpPr>
        <p:spPr bwMode="auto">
          <a:xfrm>
            <a:off x="464409" y="1955127"/>
            <a:ext cx="1643074" cy="44482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มาตรฐาน</a:t>
            </a:r>
            <a: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ผลิตภัณฑ์</a:t>
            </a:r>
            <a:b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</a:br>
            <a: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อุตสาหกรรม </a:t>
            </a:r>
            <a:r>
              <a:rPr kumimoji="0" lang="th-TH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มอก.</a:t>
            </a:r>
            <a:endParaRPr kumimoji="0" lang="th-TH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156" name="Rectangle 108"/>
          <p:cNvSpPr>
            <a:spLocks noChangeArrowheads="1"/>
          </p:cNvSpPr>
          <p:nvPr/>
        </p:nvSpPr>
        <p:spPr bwMode="auto">
          <a:xfrm>
            <a:off x="464409" y="2442110"/>
            <a:ext cx="1643074" cy="711724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มาตรฐานด้านความปลอดภัยอาหารและสุขอนามัย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/>
            </a:r>
            <a:b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</a:b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(Food Safety &amp; Sanitary)</a:t>
            </a:r>
            <a:endParaRPr kumimoji="0" 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157" name="Rectangle 109"/>
          <p:cNvSpPr>
            <a:spLocks noChangeArrowheads="1"/>
          </p:cNvSpPr>
          <p:nvPr/>
        </p:nvSpPr>
        <p:spPr bwMode="auto">
          <a:xfrm>
            <a:off x="464409" y="3202811"/>
            <a:ext cx="1643074" cy="78638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มาตรฐานควบคุม</a:t>
            </a:r>
            <a:r>
              <a:rPr kumimoji="0" lang="th-TH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เฉพาะ</a:t>
            </a:r>
            <a:r>
              <a:rPr kumimoji="0" lang="th-TH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/>
            </a:r>
            <a:br>
              <a:rPr kumimoji="0" lang="th-TH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</a:br>
            <a:r>
              <a:rPr kumimoji="0" lang="th-TH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ก.ทรัพยากรธรรมชาติและสิ่งแวดล้อม,กรมประมง,กรมโรงงานอุตสาหกรรม,ก.แรงงาน</a:t>
            </a:r>
            <a:endParaRPr kumimoji="0" lang="th-TH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158" name="Rectangle 110"/>
          <p:cNvSpPr>
            <a:spLocks noChangeArrowheads="1"/>
          </p:cNvSpPr>
          <p:nvPr/>
        </p:nvSpPr>
        <p:spPr bwMode="auto">
          <a:xfrm>
            <a:off x="464409" y="4032040"/>
            <a:ext cx="1643074" cy="470352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มาตรฐานป้องกันการค้ามนุษย์ </a:t>
            </a: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(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Human Trafficking</a:t>
            </a: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)</a:t>
            </a:r>
            <a:endParaRPr kumimoji="0" lang="th-TH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159" name="Rectangle 111"/>
          <p:cNvSpPr>
            <a:spLocks noChangeArrowheads="1"/>
          </p:cNvSpPr>
          <p:nvPr/>
        </p:nvSpPr>
        <p:spPr bwMode="auto">
          <a:xfrm>
            <a:off x="464409" y="4544169"/>
            <a:ext cx="1643074" cy="655642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มาตรฐานสิทธิบัตร</a:t>
            </a:r>
            <a:b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</a:b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และทรัพย์สินทางปัญญา </a:t>
            </a:r>
            <a:b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</a:b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(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Property Right</a:t>
            </a: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)</a:t>
            </a:r>
            <a:endParaRPr kumimoji="0" lang="th-TH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160" name="Rectangle 112"/>
          <p:cNvSpPr>
            <a:spLocks noChangeArrowheads="1"/>
          </p:cNvSpPr>
          <p:nvPr/>
        </p:nvSpPr>
        <p:spPr bwMode="auto">
          <a:xfrm>
            <a:off x="452346" y="6012831"/>
            <a:ext cx="1643074" cy="77391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มาตรฐานการจัดการของ</a:t>
            </a:r>
            <a: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เสีย </a:t>
            </a: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-</a:t>
            </a: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/>
            </a:r>
            <a:b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</a:b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กาก-น้ำทิ้ง-มลพิษ</a:t>
            </a:r>
            <a:r>
              <a:rPr kumimoji="0" lang="th-TH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 อุตสาหกรรม (</a:t>
            </a:r>
            <a:r>
              <a:rPr lang="en-US" sz="1400" dirty="0" smtClean="0">
                <a:solidFill>
                  <a:schemeClr val="tx1"/>
                </a:solidFill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Waste &amp; Pollution Standard</a:t>
            </a:r>
            <a:r>
              <a:rPr kumimoji="0" lang="th-TH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)</a:t>
            </a:r>
            <a:endParaRPr kumimoji="0" 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161" name="Rectangle 113"/>
          <p:cNvSpPr>
            <a:spLocks noChangeArrowheads="1"/>
          </p:cNvSpPr>
          <p:nvPr/>
        </p:nvSpPr>
        <p:spPr bwMode="auto">
          <a:xfrm>
            <a:off x="452346" y="5250763"/>
            <a:ext cx="1643074" cy="69466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มาตรฐานทุ่มตลาด</a:t>
            </a:r>
            <a:b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</a:br>
            <a: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และคุ้มครองผู้บริโภค</a:t>
            </a: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/>
            </a:r>
            <a:b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</a:b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(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AD &amp; Consumer Right</a:t>
            </a: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)</a:t>
            </a:r>
            <a:endParaRPr kumimoji="0" lang="th-TH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203" name="Rectangle 155"/>
          <p:cNvSpPr>
            <a:spLocks noChangeArrowheads="1"/>
          </p:cNvSpPr>
          <p:nvPr/>
        </p:nvSpPr>
        <p:spPr bwMode="auto">
          <a:xfrm>
            <a:off x="6884001" y="847942"/>
            <a:ext cx="2196000" cy="514800"/>
          </a:xfrm>
          <a:prstGeom prst="rect">
            <a:avLst/>
          </a:prstGeom>
          <a:solidFill>
            <a:srgbClr val="F2DBDB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มาตรฐานโล</a:t>
            </a:r>
            <a: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จิ</a:t>
            </a:r>
            <a:r>
              <a:rPr kumimoji="0" lang="th-TH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สติกส์</a:t>
            </a:r>
            <a: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/>
            </a:r>
            <a:b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</a:br>
            <a: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(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Logistics Standard</a:t>
            </a:r>
            <a: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)</a:t>
            </a:r>
            <a:endParaRPr kumimoji="0" 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204" name="Rectangle 156"/>
          <p:cNvSpPr>
            <a:spLocks noChangeArrowheads="1"/>
          </p:cNvSpPr>
          <p:nvPr/>
        </p:nvSpPr>
        <p:spPr bwMode="auto">
          <a:xfrm>
            <a:off x="7277648" y="1464362"/>
            <a:ext cx="1770103" cy="50619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มาตรฐาน</a:t>
            </a:r>
            <a:r>
              <a:rPr kumimoji="0" lang="th-TH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งานโล</a:t>
            </a:r>
            <a: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จิ</a:t>
            </a:r>
            <a:r>
              <a:rPr kumimoji="0" lang="th-TH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สติกส์</a:t>
            </a: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/>
            </a:r>
            <a:b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</a:b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และผู้ให้บริการ</a:t>
            </a:r>
            <a:endParaRPr kumimoji="0" 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205" name="Rectangle 157"/>
          <p:cNvSpPr>
            <a:spLocks noChangeArrowheads="1"/>
          </p:cNvSpPr>
          <p:nvPr/>
        </p:nvSpPr>
        <p:spPr bwMode="auto">
          <a:xfrm>
            <a:off x="7280897" y="2035865"/>
            <a:ext cx="1770103" cy="71438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มาตรฐานวิชาชีพที่เกี่ยวข้อง </a:t>
            </a: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เช่น</a:t>
            </a:r>
            <a:b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</a:b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AEO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 Standard / 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Q-Mark 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License Standard</a:t>
            </a:r>
            <a:endParaRPr kumimoji="0" 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206" name="Rectangle 158"/>
          <p:cNvSpPr>
            <a:spLocks noChangeArrowheads="1"/>
          </p:cNvSpPr>
          <p:nvPr/>
        </p:nvSpPr>
        <p:spPr bwMode="auto">
          <a:xfrm>
            <a:off x="7277648" y="2809996"/>
            <a:ext cx="1770103" cy="71438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มาตรฐานบรรจุภัณฑ์</a:t>
            </a:r>
            <a:b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</a:br>
            <a: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และ</a:t>
            </a:r>
            <a: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คลังสินค้า</a:t>
            </a: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/>
            </a:r>
            <a:b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</a:b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(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W/H &amp;Packaging Standard</a:t>
            </a: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)</a:t>
            </a:r>
            <a:endParaRPr kumimoji="0" 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207" name="Rectangle 159"/>
          <p:cNvSpPr>
            <a:spLocks noChangeArrowheads="1"/>
          </p:cNvSpPr>
          <p:nvPr/>
        </p:nvSpPr>
        <p:spPr bwMode="auto">
          <a:xfrm>
            <a:off x="7277648" y="3589855"/>
            <a:ext cx="1770103" cy="70827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มาตรฐานการขนส่งโหมดต่างๆ</a:t>
            </a: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/>
            </a:r>
            <a:b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</a:b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(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Local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 &amp; </a:t>
            </a:r>
            <a:r>
              <a:rPr lang="en-US" sz="1400" dirty="0" smtClean="0">
                <a:solidFill>
                  <a:schemeClr val="tx1"/>
                </a:solidFill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International Transport </a:t>
            </a:r>
            <a:r>
              <a:rPr lang="en-US" sz="1400" dirty="0" smtClean="0">
                <a:solidFill>
                  <a:schemeClr val="tx1"/>
                </a:solidFill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Standard</a:t>
            </a: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)</a:t>
            </a:r>
            <a:endParaRPr kumimoji="0" 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208" name="Rectangle 160"/>
          <p:cNvSpPr>
            <a:spLocks noChangeArrowheads="1"/>
          </p:cNvSpPr>
          <p:nvPr/>
        </p:nvSpPr>
        <p:spPr bwMode="auto">
          <a:xfrm>
            <a:off x="7277648" y="4361687"/>
            <a:ext cx="1770103" cy="48401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มาตรฐานการรับ-ส่งสินค้าระบบ</a:t>
            </a:r>
            <a:r>
              <a:rPr kumimoji="0" lang="th-TH" sz="13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ลีน</a:t>
            </a:r>
            <a:r>
              <a:rPr kumimoji="0" lang="th-TH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 </a:t>
            </a:r>
            <a:r>
              <a:rPr lang="th-TH" sz="13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13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Lean Manufacturing Standard</a:t>
            </a:r>
            <a:r>
              <a:rPr lang="th-TH" sz="13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endParaRPr kumimoji="0" lang="th-TH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209" name="Rectangle 161"/>
          <p:cNvSpPr>
            <a:spLocks noChangeArrowheads="1"/>
          </p:cNvSpPr>
          <p:nvPr/>
        </p:nvSpPr>
        <p:spPr bwMode="auto">
          <a:xfrm>
            <a:off x="7277648" y="4901635"/>
            <a:ext cx="1770103" cy="563254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มาตรฐานงาน</a:t>
            </a:r>
            <a:r>
              <a:rPr kumimoji="0" lang="th-TH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คุณภาพโล</a:t>
            </a:r>
            <a: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จิ</a:t>
            </a:r>
            <a:r>
              <a:rPr kumimoji="0" lang="th-TH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สติกส์</a:t>
            </a:r>
            <a: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/>
            </a:r>
            <a:b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</a:b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(Logistics Quality 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Standard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)</a:t>
            </a:r>
            <a:endParaRPr kumimoji="0" 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210" name="Rectangle 162"/>
          <p:cNvSpPr>
            <a:spLocks noChangeArrowheads="1"/>
          </p:cNvSpPr>
          <p:nvPr/>
        </p:nvSpPr>
        <p:spPr bwMode="auto">
          <a:xfrm>
            <a:off x="7272425" y="5523955"/>
            <a:ext cx="1770103" cy="714877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มาตรฐานสินค้า</a:t>
            </a:r>
            <a:r>
              <a:rPr kumimoji="0" lang="th-TH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ควบคุมสินค้าอันตราย</a:t>
            </a:r>
            <a:r>
              <a:rPr kumimoji="0" lang="en-US" sz="1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 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(Dangerous</a:t>
            </a:r>
            <a:r>
              <a:rPr kumimoji="0" lang="en-US" sz="1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 Goods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 Transport</a:t>
            </a:r>
            <a:r>
              <a:rPr kumimoji="0" lang="en-US" sz="1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 Standard)</a:t>
            </a:r>
            <a:endParaRPr kumimoji="0" lang="th-TH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211" name="Rectangle 163"/>
          <p:cNvSpPr>
            <a:spLocks noChangeArrowheads="1"/>
          </p:cNvSpPr>
          <p:nvPr/>
        </p:nvSpPr>
        <p:spPr bwMode="auto">
          <a:xfrm>
            <a:off x="7256555" y="6298395"/>
            <a:ext cx="1770103" cy="50006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มาตรฐานสิ่ง</a:t>
            </a:r>
            <a:r>
              <a:rPr kumimoji="0" lang="th-TH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แวดลอ้มโล</a:t>
            </a:r>
            <a:r>
              <a:rPr kumimoji="0" 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จิ</a:t>
            </a:r>
            <a:r>
              <a:rPr kumimoji="0" lang="th-TH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สติกส์</a:t>
            </a: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/>
            </a:r>
            <a:b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</a:b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(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 Green Logistics</a:t>
            </a:r>
            <a:r>
              <a:rPr kumimoji="0" lang="th-TH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)</a:t>
            </a:r>
            <a:endParaRPr kumimoji="0" 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grpSp>
        <p:nvGrpSpPr>
          <p:cNvPr id="87" name="Group 86"/>
          <p:cNvGrpSpPr/>
          <p:nvPr/>
        </p:nvGrpSpPr>
        <p:grpSpPr>
          <a:xfrm>
            <a:off x="1070744" y="631419"/>
            <a:ext cx="6860430" cy="215108"/>
            <a:chOff x="1070744" y="714544"/>
            <a:chExt cx="6860430" cy="215108"/>
          </a:xfrm>
        </p:grpSpPr>
        <p:cxnSp>
          <p:nvCxnSpPr>
            <p:cNvPr id="110" name="Straight Connector 109"/>
            <p:cNvCxnSpPr/>
            <p:nvPr/>
          </p:nvCxnSpPr>
          <p:spPr>
            <a:xfrm>
              <a:off x="1071538" y="714544"/>
              <a:ext cx="685804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Arrow Connector 112"/>
            <p:cNvCxnSpPr/>
            <p:nvPr/>
          </p:nvCxnSpPr>
          <p:spPr>
            <a:xfrm rot="5400000">
              <a:off x="964381" y="821701"/>
              <a:ext cx="21431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Arrow Connector 116"/>
            <p:cNvCxnSpPr/>
            <p:nvPr/>
          </p:nvCxnSpPr>
          <p:spPr>
            <a:xfrm rot="5400000">
              <a:off x="3322629" y="820907"/>
              <a:ext cx="21431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Arrow Connector 117"/>
            <p:cNvCxnSpPr/>
            <p:nvPr/>
          </p:nvCxnSpPr>
          <p:spPr>
            <a:xfrm rot="5400000">
              <a:off x="5464975" y="821701"/>
              <a:ext cx="21431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Arrow Connector 118"/>
            <p:cNvCxnSpPr/>
            <p:nvPr/>
          </p:nvCxnSpPr>
          <p:spPr>
            <a:xfrm rot="5400000">
              <a:off x="7823223" y="820907"/>
              <a:ext cx="21431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1" name="Group 130"/>
          <p:cNvGrpSpPr/>
          <p:nvPr/>
        </p:nvGrpSpPr>
        <p:grpSpPr>
          <a:xfrm>
            <a:off x="227584" y="1381048"/>
            <a:ext cx="224950" cy="5119788"/>
            <a:chOff x="203646" y="1541117"/>
            <a:chExt cx="224950" cy="5119788"/>
          </a:xfrm>
        </p:grpSpPr>
        <p:cxnSp>
          <p:nvCxnSpPr>
            <p:cNvPr id="74" name="Straight Connector 73"/>
            <p:cNvCxnSpPr/>
            <p:nvPr/>
          </p:nvCxnSpPr>
          <p:spPr>
            <a:xfrm rot="16200000" flipH="1">
              <a:off x="-2350823" y="4095586"/>
              <a:ext cx="5119788" cy="1084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/>
            <p:nvPr/>
          </p:nvCxnSpPr>
          <p:spPr>
            <a:xfrm>
              <a:off x="214282" y="1826815"/>
              <a:ext cx="21431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Arrow Connector 122"/>
            <p:cNvCxnSpPr/>
            <p:nvPr/>
          </p:nvCxnSpPr>
          <p:spPr>
            <a:xfrm>
              <a:off x="214282" y="2345931"/>
              <a:ext cx="21431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Arrow Connector 123"/>
            <p:cNvCxnSpPr/>
            <p:nvPr/>
          </p:nvCxnSpPr>
          <p:spPr>
            <a:xfrm>
              <a:off x="214282" y="2976998"/>
              <a:ext cx="21431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Arrow Connector 124"/>
            <p:cNvCxnSpPr/>
            <p:nvPr/>
          </p:nvCxnSpPr>
          <p:spPr>
            <a:xfrm>
              <a:off x="214282" y="3762440"/>
              <a:ext cx="21431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Arrow Connector 125"/>
            <p:cNvCxnSpPr/>
            <p:nvPr/>
          </p:nvCxnSpPr>
          <p:spPr>
            <a:xfrm>
              <a:off x="214282" y="4428756"/>
              <a:ext cx="21431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Arrow Connector 126"/>
            <p:cNvCxnSpPr/>
            <p:nvPr/>
          </p:nvCxnSpPr>
          <p:spPr>
            <a:xfrm>
              <a:off x="214282" y="5059823"/>
              <a:ext cx="21431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Arrow Connector 127"/>
            <p:cNvCxnSpPr/>
            <p:nvPr/>
          </p:nvCxnSpPr>
          <p:spPr>
            <a:xfrm>
              <a:off x="214282" y="5820496"/>
              <a:ext cx="21431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Arrow Connector 128"/>
            <p:cNvCxnSpPr/>
            <p:nvPr/>
          </p:nvCxnSpPr>
          <p:spPr>
            <a:xfrm>
              <a:off x="214282" y="6658572"/>
              <a:ext cx="21431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Group 99"/>
          <p:cNvGrpSpPr/>
          <p:nvPr/>
        </p:nvGrpSpPr>
        <p:grpSpPr>
          <a:xfrm>
            <a:off x="4618560" y="844793"/>
            <a:ext cx="2196000" cy="5766128"/>
            <a:chOff x="2357715" y="853813"/>
            <a:chExt cx="2196000" cy="5766128"/>
          </a:xfrm>
        </p:grpSpPr>
        <p:sp>
          <p:nvSpPr>
            <p:cNvPr id="2172" name="Rectangle 124"/>
            <p:cNvSpPr>
              <a:spLocks noChangeArrowheads="1"/>
            </p:cNvSpPr>
            <p:nvPr/>
          </p:nvSpPr>
          <p:spPr bwMode="auto">
            <a:xfrm>
              <a:off x="2357715" y="853813"/>
              <a:ext cx="2196000" cy="514800"/>
            </a:xfrm>
            <a:prstGeom prst="rect">
              <a:avLst/>
            </a:prstGeom>
            <a:solidFill>
              <a:srgbClr val="DAEEF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th-TH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มาตรฐานระดับสากล</a:t>
              </a:r>
              <a:br>
                <a:rPr kumimoji="0" lang="th-TH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</a:br>
              <a:r>
                <a:rPr kumimoji="0" lang="th-TH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(</a:t>
              </a: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International Standard</a:t>
              </a:r>
              <a:r>
                <a:rPr kumimoji="0" lang="th-TH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)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h-TH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ngsana New" pitchFamily="18" charset="-34"/>
              </a:endParaRPr>
            </a:p>
          </p:txBody>
        </p:sp>
        <p:sp>
          <p:nvSpPr>
            <p:cNvPr id="2173" name="Rectangle 125"/>
            <p:cNvSpPr>
              <a:spLocks noChangeArrowheads="1"/>
            </p:cNvSpPr>
            <p:nvPr/>
          </p:nvSpPr>
          <p:spPr bwMode="auto">
            <a:xfrm>
              <a:off x="2751060" y="1464361"/>
              <a:ext cx="1770103" cy="714380"/>
            </a:xfrm>
            <a:prstGeom prst="rect">
              <a:avLst/>
            </a:prstGeom>
            <a:ln w="3175"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36000" tIns="36000" rIns="36000" bIns="36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h-TH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มาตรฐานคุณภาพสากล</a:t>
              </a:r>
              <a:r>
                <a:rPr kumimoji="0" lang="th-TH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/>
              </a:r>
              <a:br>
                <a:rPr kumimoji="0" lang="th-TH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</a:br>
              <a:r>
                <a:rPr kumimoji="0" lang="th-TH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(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ISO Standard</a:t>
              </a:r>
              <a:r>
                <a:rPr kumimoji="0" lang="th-TH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)</a:t>
              </a:r>
              <a:r>
                <a:rPr kumimoji="0" lang="th-TH" sz="1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/>
              </a:r>
              <a:br>
                <a:rPr kumimoji="0" lang="th-TH" sz="1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</a:br>
              <a:r>
                <a:rPr kumimoji="0" lang="th-TH" sz="1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9001/9002/14000/22000/2700</a:t>
              </a:r>
              <a:endParaRPr kumimoji="0" lang="th-TH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ngsana New" pitchFamily="18" charset="-34"/>
              </a:endParaRPr>
            </a:p>
          </p:txBody>
        </p:sp>
        <p:sp>
          <p:nvSpPr>
            <p:cNvPr id="2174" name="Rectangle 126"/>
            <p:cNvSpPr>
              <a:spLocks noChangeArrowheads="1"/>
            </p:cNvSpPr>
            <p:nvPr/>
          </p:nvSpPr>
          <p:spPr bwMode="auto">
            <a:xfrm>
              <a:off x="2751060" y="2249991"/>
              <a:ext cx="1770103" cy="734085"/>
            </a:xfrm>
            <a:prstGeom prst="rect">
              <a:avLst/>
            </a:prstGeom>
            <a:ln w="3175"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36000" tIns="36000" rIns="36000" bIns="36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th-TH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มาตรฐานสิทธิมนุษยชน</a:t>
              </a:r>
              <a:br>
                <a:rPr kumimoji="0" lang="th-TH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</a:br>
              <a:r>
                <a:rPr kumimoji="0" lang="th-TH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และแรงงาน </a:t>
              </a:r>
              <a:r>
                <a:rPr kumimoji="0" lang="th-TH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/>
              </a:r>
              <a:br>
                <a:rPr kumimoji="0" lang="th-TH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</a:b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(Human &amp;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Labours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 Right)</a:t>
              </a:r>
              <a:endParaRPr kumimoji="0" lang="th-TH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ngsana New" pitchFamily="18" charset="-34"/>
              </a:endParaRPr>
            </a:p>
          </p:txBody>
        </p:sp>
        <p:sp>
          <p:nvSpPr>
            <p:cNvPr id="2175" name="Rectangle 127"/>
            <p:cNvSpPr>
              <a:spLocks noChangeArrowheads="1"/>
            </p:cNvSpPr>
            <p:nvPr/>
          </p:nvSpPr>
          <p:spPr bwMode="auto">
            <a:xfrm>
              <a:off x="2751060" y="3053159"/>
              <a:ext cx="1770103" cy="538048"/>
            </a:xfrm>
            <a:prstGeom prst="rect">
              <a:avLst/>
            </a:prstGeom>
            <a:ln w="3175"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36000" tIns="36000" rIns="36000" bIns="36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th-TH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มาตรฐานอาหารสากล </a:t>
              </a:r>
              <a:r>
                <a:rPr kumimoji="0" lang="th-TH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/>
              </a:r>
              <a:br>
                <a:rPr kumimoji="0" lang="th-TH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</a:br>
              <a:r>
                <a:rPr kumimoji="0" lang="th-TH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(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GMP / HACCP / 3a / HALAL</a:t>
              </a:r>
              <a:r>
                <a:rPr kumimoji="0" lang="th-TH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)</a:t>
              </a:r>
              <a:endParaRPr kumimoji="0" lang="th-TH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ngsana New" pitchFamily="18" charset="-34"/>
              </a:endParaRPr>
            </a:p>
          </p:txBody>
        </p:sp>
        <p:sp>
          <p:nvSpPr>
            <p:cNvPr id="2176" name="Rectangle 128"/>
            <p:cNvSpPr>
              <a:spLocks noChangeArrowheads="1"/>
            </p:cNvSpPr>
            <p:nvPr/>
          </p:nvSpPr>
          <p:spPr bwMode="auto">
            <a:xfrm>
              <a:off x="2751060" y="3660526"/>
              <a:ext cx="1770103" cy="514059"/>
            </a:xfrm>
            <a:prstGeom prst="rect">
              <a:avLst/>
            </a:prstGeom>
            <a:ln w="3175"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36000" tIns="36000" rIns="36000" bIns="36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th-TH" sz="1400" b="1" i="0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มาตรการที่ไม่ใช่ภาษี (</a:t>
              </a:r>
              <a:r>
                <a:rPr kumimoji="0" lang="en-US" sz="1400" b="1" i="0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NTMs</a:t>
              </a:r>
              <a:r>
                <a:rPr kumimoji="0" lang="th-TH" sz="1400" b="1" i="0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)</a:t>
              </a:r>
              <a:r>
                <a:rPr kumimoji="0" lang="en-US" sz="1400" b="0" i="0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/>
              </a:r>
              <a:br>
                <a:rPr kumimoji="0" lang="en-US" sz="1400" b="0" i="0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</a:br>
              <a:r>
                <a:rPr kumimoji="0" lang="en-US" sz="1400" b="0" i="0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Non-Tariff </a:t>
              </a:r>
              <a:r>
                <a:rPr kumimoji="0" lang="en-US" sz="1400" b="0" i="0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Mea</a:t>
              </a:r>
              <a:r>
                <a:rPr lang="en-US" sz="1400" dirty="0" smtClean="0">
                  <a:latin typeface="TH SarabunPSK" pitchFamily="34" charset="-34"/>
                  <a:cs typeface="TH SarabunPSK" pitchFamily="34" charset="-34"/>
                </a:rPr>
                <a:t>sures</a:t>
              </a:r>
              <a:endParaRPr kumimoji="0" lang="th-TH" sz="28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2177" name="Rectangle 129"/>
            <p:cNvSpPr>
              <a:spLocks noChangeArrowheads="1"/>
            </p:cNvSpPr>
            <p:nvPr/>
          </p:nvSpPr>
          <p:spPr bwMode="auto">
            <a:xfrm>
              <a:off x="2763533" y="5878599"/>
              <a:ext cx="1770103" cy="741342"/>
            </a:xfrm>
            <a:prstGeom prst="rect">
              <a:avLst/>
            </a:prstGeom>
            <a:ln w="3175"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36000" tIns="36000" rIns="36000" bIns="36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th-TH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มาตรฐานด้านสิ่งแวดล้อมสากล</a:t>
              </a:r>
              <a:r>
                <a:rPr kumimoji="0" lang="th-TH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/>
              </a:r>
              <a:br>
                <a:rPr kumimoji="0" lang="th-TH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</a:br>
              <a:r>
                <a:rPr kumimoji="0" lang="th-TH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(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Global Warming &amp; Environment</a:t>
              </a:r>
              <a:r>
                <a:rPr kumimoji="0" lang="th-TH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)</a:t>
              </a:r>
              <a:endParaRPr kumimoji="0" lang="th-TH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ngsana New" pitchFamily="18" charset="-34"/>
              </a:endParaRPr>
            </a:p>
          </p:txBody>
        </p:sp>
        <p:sp>
          <p:nvSpPr>
            <p:cNvPr id="2178" name="Rectangle 130"/>
            <p:cNvSpPr>
              <a:spLocks noChangeArrowheads="1"/>
            </p:cNvSpPr>
            <p:nvPr/>
          </p:nvSpPr>
          <p:spPr bwMode="auto">
            <a:xfrm>
              <a:off x="2751060" y="4242541"/>
              <a:ext cx="1770103" cy="568204"/>
            </a:xfrm>
            <a:prstGeom prst="rect">
              <a:avLst/>
            </a:prstGeom>
            <a:ln w="3175"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36000" tIns="36000" rIns="36000" bIns="36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th-TH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มาตรฐานองค์กรระหว่างประเทศ</a:t>
              </a:r>
              <a:r>
                <a:rPr kumimoji="0" lang="th-TH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/>
              </a:r>
              <a:br>
                <a:rPr kumimoji="0" lang="th-TH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</a:br>
              <a:r>
                <a:rPr kumimoji="0" lang="th-TH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(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WTO &amp; WCO Standard</a:t>
              </a:r>
              <a:r>
                <a:rPr kumimoji="0" lang="th-TH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)</a:t>
              </a:r>
              <a:endParaRPr kumimoji="0" lang="th-TH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ngsana New" pitchFamily="18" charset="-34"/>
              </a:endParaRPr>
            </a:p>
          </p:txBody>
        </p:sp>
        <p:grpSp>
          <p:nvGrpSpPr>
            <p:cNvPr id="132" name="Group 131"/>
            <p:cNvGrpSpPr/>
            <p:nvPr/>
          </p:nvGrpSpPr>
          <p:grpSpPr>
            <a:xfrm>
              <a:off x="2536617" y="1370168"/>
              <a:ext cx="221195" cy="4773476"/>
              <a:chOff x="198380" y="1541118"/>
              <a:chExt cx="221195" cy="4773476"/>
            </a:xfrm>
          </p:grpSpPr>
          <p:cxnSp>
            <p:nvCxnSpPr>
              <p:cNvPr id="133" name="Straight Connector 132"/>
              <p:cNvCxnSpPr/>
              <p:nvPr/>
            </p:nvCxnSpPr>
            <p:spPr>
              <a:xfrm rot="5400000">
                <a:off x="-2183090" y="3927856"/>
                <a:ext cx="47734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Arrow Connector 133"/>
              <p:cNvCxnSpPr/>
              <p:nvPr/>
            </p:nvCxnSpPr>
            <p:spPr>
              <a:xfrm>
                <a:off x="198380" y="1981190"/>
                <a:ext cx="214314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Arrow Connector 134"/>
              <p:cNvCxnSpPr/>
              <p:nvPr/>
            </p:nvCxnSpPr>
            <p:spPr>
              <a:xfrm>
                <a:off x="198380" y="2755006"/>
                <a:ext cx="214314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Arrow Connector 135"/>
              <p:cNvCxnSpPr/>
              <p:nvPr/>
            </p:nvCxnSpPr>
            <p:spPr>
              <a:xfrm>
                <a:off x="198380" y="3487207"/>
                <a:ext cx="214314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Arrow Connector 136"/>
              <p:cNvCxnSpPr/>
              <p:nvPr/>
            </p:nvCxnSpPr>
            <p:spPr>
              <a:xfrm>
                <a:off x="198380" y="4079339"/>
                <a:ext cx="214314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Arrow Connector 137"/>
              <p:cNvCxnSpPr/>
              <p:nvPr/>
            </p:nvCxnSpPr>
            <p:spPr>
              <a:xfrm>
                <a:off x="198380" y="4803588"/>
                <a:ext cx="214314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Arrow Connector 140"/>
              <p:cNvCxnSpPr/>
              <p:nvPr/>
            </p:nvCxnSpPr>
            <p:spPr>
              <a:xfrm>
                <a:off x="198380" y="6313006"/>
                <a:ext cx="214314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Arrow Connector 69"/>
              <p:cNvCxnSpPr/>
              <p:nvPr/>
            </p:nvCxnSpPr>
            <p:spPr>
              <a:xfrm>
                <a:off x="205261" y="5536624"/>
                <a:ext cx="214314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5" name="Rectangle 130"/>
            <p:cNvSpPr>
              <a:spLocks noChangeArrowheads="1"/>
            </p:cNvSpPr>
            <p:nvPr/>
          </p:nvSpPr>
          <p:spPr bwMode="auto">
            <a:xfrm>
              <a:off x="2754397" y="4881371"/>
              <a:ext cx="1770103" cy="917442"/>
            </a:xfrm>
            <a:prstGeom prst="rect">
              <a:avLst/>
            </a:prstGeom>
            <a:ln w="3175"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36000" tIns="36000" rIns="36000" bIns="36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th-TH" sz="13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มาตรฐานสากลของประเทศต่างๆ</a:t>
              </a:r>
              <a:r>
                <a:rPr kumimoji="0" lang="th-TH" sz="1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/>
              </a:r>
              <a:br>
                <a:rPr kumimoji="0" lang="th-TH" sz="1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</a:br>
              <a:r>
                <a:rPr kumimoji="0" lang="th-TH" sz="13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 เช่น </a:t>
              </a:r>
              <a:r>
                <a:rPr kumimoji="0" lang="en-US" sz="13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ANSI (USA), BS (British),</a:t>
              </a:r>
              <a:br>
                <a:rPr kumimoji="0" lang="en-US" sz="13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</a:br>
              <a:r>
                <a:rPr kumimoji="0" lang="en-US" sz="13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 </a:t>
              </a:r>
              <a:r>
                <a:rPr kumimoji="0" lang="en-US" sz="1300" b="0" i="0" u="none" strike="noStrike" cap="none" normalizeH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DiN</a:t>
              </a:r>
              <a:r>
                <a:rPr kumimoji="0" lang="en-US" sz="13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 (Germany), </a:t>
              </a:r>
              <a:r>
                <a:rPr kumimoji="0" lang="en-US" sz="1300" b="0" i="0" u="none" strike="noStrike" cap="none" normalizeH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JiS</a:t>
              </a:r>
              <a:r>
                <a:rPr kumimoji="0" lang="en-US" sz="13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 (Japanese),</a:t>
              </a:r>
              <a:br>
                <a:rPr kumimoji="0" lang="en-US" sz="13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</a:br>
              <a:r>
                <a:rPr kumimoji="0" lang="en-US" sz="13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 EN (European), IEC (Electronic) </a:t>
              </a:r>
              <a:endParaRPr kumimoji="0" lang="th-TH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ngsana New" pitchFamily="18" charset="-34"/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7060455" y="1382010"/>
            <a:ext cx="227061" cy="5190261"/>
            <a:chOff x="192514" y="1541117"/>
            <a:chExt cx="227061" cy="5190261"/>
          </a:xfrm>
        </p:grpSpPr>
        <p:cxnSp>
          <p:nvCxnSpPr>
            <p:cNvPr id="72" name="Straight Connector 71"/>
            <p:cNvCxnSpPr/>
            <p:nvPr/>
          </p:nvCxnSpPr>
          <p:spPr>
            <a:xfrm rot="5400000">
              <a:off x="-2391482" y="4136248"/>
              <a:ext cx="519026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>
              <a:off x="198380" y="1898065"/>
              <a:ext cx="21431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>
              <a:off x="198380" y="2580393"/>
              <a:ext cx="21431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>
              <a:off x="198380" y="3336447"/>
              <a:ext cx="21431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/>
            <p:nvPr/>
          </p:nvCxnSpPr>
          <p:spPr>
            <a:xfrm>
              <a:off x="198380" y="4078618"/>
              <a:ext cx="21431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/>
            <p:nvPr/>
          </p:nvCxnSpPr>
          <p:spPr>
            <a:xfrm>
              <a:off x="198380" y="4755058"/>
              <a:ext cx="21431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/>
            <p:nvPr/>
          </p:nvCxnSpPr>
          <p:spPr>
            <a:xfrm>
              <a:off x="198380" y="6039881"/>
              <a:ext cx="21431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/>
            <p:nvPr/>
          </p:nvCxnSpPr>
          <p:spPr>
            <a:xfrm>
              <a:off x="205261" y="5360775"/>
              <a:ext cx="21431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/>
            <p:nvPr/>
          </p:nvCxnSpPr>
          <p:spPr>
            <a:xfrm>
              <a:off x="192514" y="6729146"/>
              <a:ext cx="21431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 100"/>
          <p:cNvGrpSpPr/>
          <p:nvPr/>
        </p:nvGrpSpPr>
        <p:grpSpPr>
          <a:xfrm>
            <a:off x="2355918" y="845169"/>
            <a:ext cx="2196000" cy="5989081"/>
            <a:chOff x="4626086" y="852988"/>
            <a:chExt cx="2196000" cy="5989081"/>
          </a:xfrm>
        </p:grpSpPr>
        <p:sp>
          <p:nvSpPr>
            <p:cNvPr id="2188" name="Rectangle 140"/>
            <p:cNvSpPr>
              <a:spLocks noChangeArrowheads="1"/>
            </p:cNvSpPr>
            <p:nvPr/>
          </p:nvSpPr>
          <p:spPr bwMode="auto">
            <a:xfrm>
              <a:off x="4626086" y="852988"/>
              <a:ext cx="2196000" cy="514800"/>
            </a:xfrm>
            <a:prstGeom prst="rect">
              <a:avLst/>
            </a:prstGeom>
            <a:solidFill>
              <a:srgbClr val="E5DFE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th-TH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มาตรฐานการค้า</a:t>
              </a:r>
              <a:br>
                <a:rPr kumimoji="0" lang="th-TH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</a:br>
              <a:r>
                <a:rPr kumimoji="0" lang="th-TH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(</a:t>
              </a: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Business Standard</a:t>
              </a:r>
              <a:r>
                <a:rPr kumimoji="0" lang="th-TH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)</a:t>
              </a:r>
              <a:endParaRPr kumimoji="0" lang="th-TH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ngsana New" pitchFamily="18" charset="-34"/>
              </a:endParaRPr>
            </a:p>
          </p:txBody>
        </p:sp>
        <p:sp>
          <p:nvSpPr>
            <p:cNvPr id="2189" name="Rectangle 141"/>
            <p:cNvSpPr>
              <a:spLocks noChangeArrowheads="1"/>
            </p:cNvSpPr>
            <p:nvPr/>
          </p:nvSpPr>
          <p:spPr bwMode="auto">
            <a:xfrm>
              <a:off x="5012720" y="1464361"/>
              <a:ext cx="1770103" cy="928693"/>
            </a:xfrm>
            <a:prstGeom prst="rect">
              <a:avLst/>
            </a:prstGeom>
            <a:ln w="3175"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36000" tIns="36000" rIns="36000" bIns="36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th-TH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มาตรฐานการเชื่อมโยง</a:t>
              </a:r>
              <a:br>
                <a:rPr kumimoji="0" lang="th-TH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</a:br>
              <a:r>
                <a:rPr kumimoji="0" lang="th-TH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ธุรกรรมการค้า -การผลิต </a:t>
              </a:r>
              <a:r>
                <a:rPr kumimoji="0" lang="th-TH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/>
              </a:r>
              <a:br>
                <a:rPr kumimoji="0" lang="th-TH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</a:br>
              <a:r>
                <a:rPr kumimoji="0" lang="th-TH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(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Corporate Business Standard</a:t>
              </a:r>
              <a:r>
                <a:rPr kumimoji="0" lang="th-TH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)</a:t>
              </a:r>
              <a:endParaRPr kumimoji="0" lang="th-TH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ngsana New" pitchFamily="18" charset="-34"/>
              </a:endParaRPr>
            </a:p>
          </p:txBody>
        </p:sp>
        <p:sp>
          <p:nvSpPr>
            <p:cNvPr id="2190" name="Rectangle 142"/>
            <p:cNvSpPr>
              <a:spLocks noChangeArrowheads="1"/>
            </p:cNvSpPr>
            <p:nvPr/>
          </p:nvSpPr>
          <p:spPr bwMode="auto">
            <a:xfrm>
              <a:off x="5004094" y="2452618"/>
              <a:ext cx="1770103" cy="509002"/>
            </a:xfrm>
            <a:prstGeom prst="rect">
              <a:avLst/>
            </a:prstGeom>
            <a:ln w="3175"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36000" tIns="36000" rIns="36000" bIns="36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th-TH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มาตรฐานคุณภาพ</a:t>
              </a:r>
              <a:r>
                <a:rPr kumimoji="0" lang="th-TH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/>
              </a:r>
              <a:br>
                <a:rPr kumimoji="0" lang="th-TH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</a:br>
              <a:r>
                <a:rPr kumimoji="0" lang="th-TH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(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Quality Standard</a:t>
              </a:r>
              <a:r>
                <a:rPr kumimoji="0" lang="th-TH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)</a:t>
              </a:r>
              <a:endParaRPr kumimoji="0" lang="th-TH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ngsana New" pitchFamily="18" charset="-34"/>
              </a:endParaRPr>
            </a:p>
          </p:txBody>
        </p:sp>
        <p:sp>
          <p:nvSpPr>
            <p:cNvPr id="2191" name="Rectangle 143"/>
            <p:cNvSpPr>
              <a:spLocks noChangeArrowheads="1"/>
            </p:cNvSpPr>
            <p:nvPr/>
          </p:nvSpPr>
          <p:spPr bwMode="auto">
            <a:xfrm>
              <a:off x="5004094" y="3016775"/>
              <a:ext cx="1770103" cy="531539"/>
            </a:xfrm>
            <a:prstGeom prst="rect">
              <a:avLst/>
            </a:prstGeom>
            <a:ln w="3175"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36000" tIns="36000" rIns="36000" bIns="36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th-TH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มาตรฐานการรับประกัน</a:t>
              </a:r>
              <a:r>
                <a:rPr kumimoji="0" lang="th-TH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/>
              </a:r>
              <a:br>
                <a:rPr kumimoji="0" lang="th-TH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</a:br>
              <a:r>
                <a:rPr kumimoji="0" lang="th-TH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(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Warrantee Standard</a:t>
              </a:r>
              <a:r>
                <a:rPr kumimoji="0" lang="th-TH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)</a:t>
              </a:r>
              <a:endParaRPr kumimoji="0" lang="th-TH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ngsana New" pitchFamily="18" charset="-34"/>
              </a:endParaRPr>
            </a:p>
          </p:txBody>
        </p:sp>
        <p:sp>
          <p:nvSpPr>
            <p:cNvPr id="2192" name="Rectangle 144"/>
            <p:cNvSpPr>
              <a:spLocks noChangeArrowheads="1"/>
            </p:cNvSpPr>
            <p:nvPr/>
          </p:nvSpPr>
          <p:spPr bwMode="auto">
            <a:xfrm>
              <a:off x="4995468" y="3619377"/>
              <a:ext cx="1770103" cy="892880"/>
            </a:xfrm>
            <a:prstGeom prst="rect">
              <a:avLst/>
            </a:prstGeom>
            <a:ln w="3175"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36000" tIns="36000" rIns="36000" bIns="36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th-TH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มาตรฐาน</a:t>
              </a:r>
              <a:r>
                <a:rPr kumimoji="0" lang="th-TH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ระบบเชื่อมโยง</a:t>
              </a:r>
              <a:br>
                <a:rPr kumimoji="0" lang="th-TH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</a:br>
              <a:r>
                <a:rPr kumimoji="0" lang="th-TH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โซ่</a:t>
              </a:r>
              <a:r>
                <a:rPr kumimoji="0" lang="th-TH" sz="14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อุปทาน</a:t>
              </a:r>
              <a:r>
                <a:rPr kumimoji="0" lang="th-TH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การผลิต</a:t>
              </a:r>
              <a:r>
                <a:rPr kumimoji="0" lang="th-TH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/>
              </a:r>
              <a:br>
                <a:rPr kumimoji="0" lang="th-TH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</a:br>
              <a:r>
                <a:rPr kumimoji="0" lang="th-TH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(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Supply 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Chain</a:t>
              </a:r>
              <a:r>
                <a:rPr kumimoji="0" lang="th-TH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 </a:t>
              </a:r>
              <a:r>
                <a:rPr lang="en-US" sz="1400" dirty="0" smtClean="0">
                  <a:solidFill>
                    <a:schemeClr val="tx1"/>
                  </a:solidFill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Connectivity Standard</a:t>
              </a:r>
              <a:r>
                <a:rPr kumimoji="0" lang="th-TH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)</a:t>
              </a:r>
              <a:endParaRPr kumimoji="0" lang="th-TH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ngsana New" pitchFamily="18" charset="-34"/>
              </a:endParaRPr>
            </a:p>
          </p:txBody>
        </p:sp>
        <p:sp>
          <p:nvSpPr>
            <p:cNvPr id="2193" name="Rectangle 145"/>
            <p:cNvSpPr>
              <a:spLocks noChangeArrowheads="1"/>
            </p:cNvSpPr>
            <p:nvPr/>
          </p:nvSpPr>
          <p:spPr bwMode="auto">
            <a:xfrm>
              <a:off x="4995468" y="4571375"/>
              <a:ext cx="1770103" cy="536324"/>
            </a:xfrm>
            <a:prstGeom prst="rect">
              <a:avLst/>
            </a:prstGeom>
            <a:ln w="3175"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36000" tIns="36000" rIns="36000" bIns="36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th-TH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มาตรฐานเชื่อมโยงระบบ 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/>
              </a:r>
              <a:b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</a:b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IT 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/</a:t>
              </a:r>
              <a:r>
                <a:rPr kumimoji="0" lang="en-US" sz="1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 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Software / NSW</a:t>
              </a:r>
              <a:endParaRPr kumimoji="0" lang="th-TH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ngsana New" pitchFamily="18" charset="-34"/>
              </a:endParaRPr>
            </a:p>
          </p:txBody>
        </p:sp>
        <p:sp>
          <p:nvSpPr>
            <p:cNvPr id="2194" name="Rectangle 146"/>
            <p:cNvSpPr>
              <a:spLocks noChangeArrowheads="1"/>
            </p:cNvSpPr>
            <p:nvPr/>
          </p:nvSpPr>
          <p:spPr bwMode="auto">
            <a:xfrm>
              <a:off x="4988377" y="5941205"/>
              <a:ext cx="1770103" cy="900864"/>
            </a:xfrm>
            <a:prstGeom prst="rect">
              <a:avLst/>
            </a:prstGeom>
            <a:ln w="3175"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36000" tIns="36000" rIns="36000" bIns="36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th-TH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มาตรฐานการผลิตและ</a:t>
              </a:r>
              <a:br>
                <a:rPr kumimoji="0" lang="th-TH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</a:br>
              <a:r>
                <a:rPr kumimoji="0" lang="th-TH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ตรวจสอบ</a:t>
              </a:r>
              <a:r>
                <a:rPr kumimoji="0" lang="th-TH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ย้อนหลัง</a:t>
              </a:r>
              <a:r>
                <a:rPr kumimoji="0" lang="th-TH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/>
              </a:r>
              <a:br>
                <a:rPr kumimoji="0" lang="th-TH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</a:br>
              <a:r>
                <a:rPr lang="en-US" sz="1400" dirty="0" smtClean="0">
                  <a:solidFill>
                    <a:schemeClr val="tx1"/>
                  </a:solidFill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(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Production Track &amp;</a:t>
              </a:r>
              <a:r>
                <a:rPr kumimoji="0" lang="en-US" sz="1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 Traceability)</a:t>
              </a:r>
              <a:endParaRPr kumimoji="0" lang="th-TH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ngsana New" pitchFamily="18" charset="-34"/>
              </a:endParaRPr>
            </a:p>
          </p:txBody>
        </p:sp>
        <p:grpSp>
          <p:nvGrpSpPr>
            <p:cNvPr id="147" name="Group 146"/>
            <p:cNvGrpSpPr/>
            <p:nvPr/>
          </p:nvGrpSpPr>
          <p:grpSpPr>
            <a:xfrm>
              <a:off x="4771105" y="1366162"/>
              <a:ext cx="229523" cy="4993406"/>
              <a:chOff x="194456" y="1541116"/>
              <a:chExt cx="229523" cy="4926127"/>
            </a:xfrm>
          </p:grpSpPr>
          <p:cxnSp>
            <p:nvCxnSpPr>
              <p:cNvPr id="148" name="Straight Connector 147"/>
              <p:cNvCxnSpPr/>
              <p:nvPr/>
            </p:nvCxnSpPr>
            <p:spPr>
              <a:xfrm rot="5400000">
                <a:off x="-2258620" y="4003386"/>
                <a:ext cx="492454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Arrow Connector 148"/>
              <p:cNvCxnSpPr/>
              <p:nvPr/>
            </p:nvCxnSpPr>
            <p:spPr>
              <a:xfrm>
                <a:off x="206331" y="2080305"/>
                <a:ext cx="214314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Arrow Connector 149"/>
              <p:cNvCxnSpPr/>
              <p:nvPr/>
            </p:nvCxnSpPr>
            <p:spPr>
              <a:xfrm>
                <a:off x="206331" y="2888786"/>
                <a:ext cx="214314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Arrow Connector 150"/>
              <p:cNvCxnSpPr/>
              <p:nvPr/>
            </p:nvCxnSpPr>
            <p:spPr>
              <a:xfrm>
                <a:off x="206331" y="3457368"/>
                <a:ext cx="214314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Arrow Connector 151"/>
              <p:cNvCxnSpPr/>
              <p:nvPr/>
            </p:nvCxnSpPr>
            <p:spPr>
              <a:xfrm>
                <a:off x="206331" y="4207581"/>
                <a:ext cx="214314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Arrow Connector 152"/>
              <p:cNvCxnSpPr/>
              <p:nvPr/>
            </p:nvCxnSpPr>
            <p:spPr>
              <a:xfrm>
                <a:off x="197311" y="4956367"/>
                <a:ext cx="214314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Arrow Connector 153"/>
              <p:cNvCxnSpPr/>
              <p:nvPr/>
            </p:nvCxnSpPr>
            <p:spPr>
              <a:xfrm>
                <a:off x="194456" y="5630447"/>
                <a:ext cx="214314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Arrow Connector 98"/>
              <p:cNvCxnSpPr/>
              <p:nvPr/>
            </p:nvCxnSpPr>
            <p:spPr>
              <a:xfrm>
                <a:off x="209665" y="6465655"/>
                <a:ext cx="214314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4" name="Rectangle 145"/>
            <p:cNvSpPr>
              <a:spLocks noChangeArrowheads="1"/>
            </p:cNvSpPr>
            <p:nvPr/>
          </p:nvSpPr>
          <p:spPr bwMode="auto">
            <a:xfrm>
              <a:off x="4988377" y="5167262"/>
              <a:ext cx="1770103" cy="714380"/>
            </a:xfrm>
            <a:prstGeom prst="rect">
              <a:avLst/>
            </a:prstGeom>
            <a:ln w="3175"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36000" tIns="36000" rIns="36000" bIns="36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th-TH" sz="1400" b="1" dirty="0" smtClean="0">
                  <a:solidFill>
                    <a:schemeClr val="tx1"/>
                  </a:solidFill>
                  <a:latin typeface="Cordia New" pitchFamily="34" charset="-34"/>
                  <a:cs typeface="Cordia New" pitchFamily="34" charset="-34"/>
                </a:rPr>
                <a:t>มาตรฐานการส่งมอบสินค้า</a:t>
              </a:r>
              <a:br>
                <a:rPr lang="th-TH" sz="1400" b="1" dirty="0" smtClean="0">
                  <a:solidFill>
                    <a:schemeClr val="tx1"/>
                  </a:solidFill>
                  <a:latin typeface="Cordia New" pitchFamily="34" charset="-34"/>
                  <a:cs typeface="Cordia New" pitchFamily="34" charset="-34"/>
                </a:rPr>
              </a:br>
              <a:r>
                <a:rPr lang="th-TH" sz="1400" b="1" dirty="0" smtClean="0">
                  <a:solidFill>
                    <a:schemeClr val="tx1"/>
                  </a:solidFill>
                  <a:latin typeface="Cordia New" pitchFamily="34" charset="-34"/>
                  <a:cs typeface="Cordia New" pitchFamily="34" charset="-34"/>
                </a:rPr>
                <a:t>และชำระเงินนานาชาติ</a:t>
              </a:r>
              <a:r>
                <a:rPr lang="th-TH" sz="1400" dirty="0" smtClean="0">
                  <a:solidFill>
                    <a:schemeClr val="tx1"/>
                  </a:solidFill>
                  <a:latin typeface="Cordia New" pitchFamily="34" charset="-34"/>
                  <a:cs typeface="Cordia New" pitchFamily="34" charset="-34"/>
                </a:rPr>
                <a:t/>
              </a:r>
              <a:br>
                <a:rPr lang="th-TH" sz="1400" dirty="0" smtClean="0">
                  <a:solidFill>
                    <a:schemeClr val="tx1"/>
                  </a:solidFill>
                  <a:latin typeface="Cordia New" pitchFamily="34" charset="-34"/>
                  <a:cs typeface="Cordia New" pitchFamily="34" charset="-34"/>
                </a:rPr>
              </a:br>
              <a:r>
                <a:rPr lang="en-US" sz="1400" dirty="0" smtClean="0">
                  <a:solidFill>
                    <a:schemeClr val="tx1"/>
                  </a:solidFill>
                  <a:latin typeface="Cordia New" pitchFamily="34" charset="-34"/>
                  <a:cs typeface="Cordia New" pitchFamily="34" charset="-34"/>
                </a:rPr>
                <a:t>(JNCETERM 2010 S</a:t>
              </a:r>
              <a:r>
                <a:rPr lang="en-US" sz="1400" dirty="0" smtClean="0">
                  <a:solidFill>
                    <a:schemeClr val="tx1"/>
                  </a:solidFill>
                  <a:latin typeface="Cordia New" pitchFamily="34" charset="-34"/>
                  <a:cs typeface="Cordia New" pitchFamily="34" charset="-34"/>
                </a:rPr>
                <a:t>tandard</a:t>
              </a:r>
              <a:r>
                <a:rPr lang="th-TH" sz="1400" dirty="0" smtClean="0">
                  <a:solidFill>
                    <a:schemeClr val="tx1"/>
                  </a:solidFill>
                  <a:latin typeface="Cordia New" pitchFamily="34" charset="-34"/>
                  <a:cs typeface="Cordia New" pitchFamily="34" charset="-34"/>
                </a:rPr>
                <a:t>)</a:t>
              </a:r>
              <a:endParaRPr kumimoji="0" lang="th-TH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rdia New" pitchFamily="34" charset="-34"/>
                <a:cs typeface="Cordia New" pitchFamily="34" charset="-34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</TotalTime>
  <Words>150</Words>
  <Application>Microsoft Office PowerPoint</Application>
  <PresentationFormat>On-screen Show (4:3)</PresentationFormat>
  <Paragraphs>35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tikumporn01197</dc:creator>
  <cp:lastModifiedBy>tikumporn01197</cp:lastModifiedBy>
  <cp:revision>26</cp:revision>
  <dcterms:created xsi:type="dcterms:W3CDTF">2016-11-28T02:11:20Z</dcterms:created>
  <dcterms:modified xsi:type="dcterms:W3CDTF">2016-11-30T08:37:44Z</dcterms:modified>
</cp:coreProperties>
</file>