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3" r:id="rId9"/>
    <p:sldId id="262" r:id="rId10"/>
    <p:sldId id="264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CC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91B1BB-C852-48C9-AD92-68B60E05BDEE}" type="doc">
      <dgm:prSet loTypeId="urn:microsoft.com/office/officeart/2005/8/layout/chevron2" loCatId="process" qsTypeId="urn:microsoft.com/office/officeart/2005/8/quickstyle/3d4" qsCatId="3D" csTypeId="urn:microsoft.com/office/officeart/2005/8/colors/accent1_3" csCatId="accent1" phldr="1"/>
      <dgm:spPr/>
      <dgm:t>
        <a:bodyPr/>
        <a:lstStyle/>
        <a:p>
          <a:endParaRPr lang="th-TH"/>
        </a:p>
      </dgm:t>
    </dgm:pt>
    <dgm:pt modelId="{20D1975E-5462-4485-A534-392F911A9AA9}">
      <dgm:prSet phldrT="[Text]" custT="1"/>
      <dgm:spPr/>
      <dgm:t>
        <a:bodyPr/>
        <a:lstStyle/>
        <a:p>
          <a:r>
            <a:rPr lang="en-US" sz="2600" b="1" smtClean="0">
              <a:latin typeface="JasmineUPC" pitchFamily="18" charset="-34"/>
              <a:cs typeface="JasmineUPC" pitchFamily="18" charset="-34"/>
            </a:rPr>
            <a:t>1</a:t>
          </a:r>
          <a:endParaRPr lang="th-TH" sz="2600" b="1" dirty="0">
            <a:latin typeface="JasmineUPC" pitchFamily="18" charset="-34"/>
            <a:cs typeface="JasmineUPC" pitchFamily="18" charset="-34"/>
          </a:endParaRPr>
        </a:p>
      </dgm:t>
    </dgm:pt>
    <dgm:pt modelId="{409C10B3-F006-4C64-9597-1B3BB0CACA5D}" type="parTrans" cxnId="{717A1549-F23A-4D1E-A99E-7480B51AB257}">
      <dgm:prSet/>
      <dgm:spPr/>
      <dgm:t>
        <a:bodyPr/>
        <a:lstStyle/>
        <a:p>
          <a:endParaRPr lang="th-TH" sz="2600" b="1"/>
        </a:p>
      </dgm:t>
    </dgm:pt>
    <dgm:pt modelId="{3FA11ADB-C515-4E9F-89F6-7C427D509E12}" type="sibTrans" cxnId="{717A1549-F23A-4D1E-A99E-7480B51AB257}">
      <dgm:prSet/>
      <dgm:spPr/>
      <dgm:t>
        <a:bodyPr/>
        <a:lstStyle/>
        <a:p>
          <a:endParaRPr lang="th-TH" sz="2600" b="1"/>
        </a:p>
      </dgm:t>
    </dgm:pt>
    <dgm:pt modelId="{1D385E2F-5C69-4120-B134-269AFC11B252}">
      <dgm:prSet phldrT="[Text]" custT="1"/>
      <dgm:spPr/>
      <dgm:t>
        <a:bodyPr/>
        <a:lstStyle/>
        <a:p>
          <a:r>
            <a:rPr lang="th-TH" sz="2600" b="1" dirty="0" smtClean="0">
              <a:latin typeface="JasmineUPC" pitchFamily="18" charset="-34"/>
              <a:cs typeface="JasmineUPC" pitchFamily="18" charset="-34"/>
            </a:rPr>
            <a:t>สังคมต่างความคิด </a:t>
          </a:r>
          <a:r>
            <a:rPr lang="th-TH" sz="2600" b="0" dirty="0" smtClean="0">
              <a:latin typeface="JasmineUPC" pitchFamily="18" charset="-34"/>
              <a:cs typeface="JasmineUPC" pitchFamily="18" charset="-34"/>
            </a:rPr>
            <a:t>(</a:t>
          </a:r>
          <a:r>
            <a:rPr lang="en-US" sz="2600" b="0" dirty="0" smtClean="0">
              <a:latin typeface="JasmineUPC" pitchFamily="18" charset="-34"/>
              <a:cs typeface="JasmineUPC" pitchFamily="18" charset="-34"/>
            </a:rPr>
            <a:t>Differentiate Thinking)</a:t>
          </a:r>
          <a:endParaRPr lang="th-TH" sz="2600" b="0" dirty="0">
            <a:latin typeface="JasmineUPC" pitchFamily="18" charset="-34"/>
            <a:cs typeface="JasmineUPC" pitchFamily="18" charset="-34"/>
          </a:endParaRPr>
        </a:p>
      </dgm:t>
    </dgm:pt>
    <dgm:pt modelId="{32112E66-048A-4A3F-AF65-C28A53B93216}" type="parTrans" cxnId="{C3379290-E0C2-4C83-895E-789CF9C6436E}">
      <dgm:prSet/>
      <dgm:spPr/>
      <dgm:t>
        <a:bodyPr/>
        <a:lstStyle/>
        <a:p>
          <a:endParaRPr lang="th-TH" sz="2600" b="1"/>
        </a:p>
      </dgm:t>
    </dgm:pt>
    <dgm:pt modelId="{38582122-0215-48D7-B54A-0BF5135AAF20}" type="sibTrans" cxnId="{C3379290-E0C2-4C83-895E-789CF9C6436E}">
      <dgm:prSet/>
      <dgm:spPr/>
      <dgm:t>
        <a:bodyPr/>
        <a:lstStyle/>
        <a:p>
          <a:endParaRPr lang="th-TH" sz="2600" b="1"/>
        </a:p>
      </dgm:t>
    </dgm:pt>
    <dgm:pt modelId="{6F1D168A-7D4B-4559-97B3-B4C8498C2FB7}">
      <dgm:prSet phldrT="[Text]" custT="1"/>
      <dgm:spPr/>
      <dgm:t>
        <a:bodyPr/>
        <a:lstStyle/>
        <a:p>
          <a:r>
            <a:rPr lang="th-TH" sz="2600" b="1" smtClean="0">
              <a:latin typeface="JasmineUPC" pitchFamily="18" charset="-34"/>
              <a:cs typeface="JasmineUPC" pitchFamily="18" charset="-34"/>
            </a:rPr>
            <a:t>3</a:t>
          </a:r>
          <a:endParaRPr lang="th-TH" sz="2600" b="1" dirty="0">
            <a:latin typeface="JasmineUPC" pitchFamily="18" charset="-34"/>
            <a:cs typeface="JasmineUPC" pitchFamily="18" charset="-34"/>
          </a:endParaRPr>
        </a:p>
      </dgm:t>
    </dgm:pt>
    <dgm:pt modelId="{56E0B689-7BD2-4137-8243-7FE4B01FE0B4}" type="parTrans" cxnId="{7680D154-CB84-4CBD-BB53-C2A0D5A32107}">
      <dgm:prSet/>
      <dgm:spPr/>
      <dgm:t>
        <a:bodyPr/>
        <a:lstStyle/>
        <a:p>
          <a:endParaRPr lang="th-TH" sz="2600" b="1"/>
        </a:p>
      </dgm:t>
    </dgm:pt>
    <dgm:pt modelId="{C2FAE314-4B2E-4A57-A060-77FE207D9D69}" type="sibTrans" cxnId="{7680D154-CB84-4CBD-BB53-C2A0D5A32107}">
      <dgm:prSet/>
      <dgm:spPr/>
      <dgm:t>
        <a:bodyPr/>
        <a:lstStyle/>
        <a:p>
          <a:endParaRPr lang="th-TH" sz="2600" b="1"/>
        </a:p>
      </dgm:t>
    </dgm:pt>
    <dgm:pt modelId="{037B61BF-4A0D-48CC-B3F0-87868164B7E5}">
      <dgm:prSet phldrT="[Text]" custT="1"/>
      <dgm:spPr/>
      <dgm:t>
        <a:bodyPr/>
        <a:lstStyle/>
        <a:p>
          <a:r>
            <a:rPr lang="th-TH" sz="2600" b="1" dirty="0" smtClean="0">
              <a:latin typeface="JasmineUPC" pitchFamily="18" charset="-34"/>
              <a:cs typeface="JasmineUPC" pitchFamily="18" charset="-34"/>
            </a:rPr>
            <a:t>สังคมบนบริบทโลกา</a:t>
          </a:r>
          <a:r>
            <a:rPr lang="th-TH" sz="2600" b="1" dirty="0" err="1" smtClean="0">
              <a:latin typeface="JasmineUPC" pitchFamily="18" charset="-34"/>
              <a:cs typeface="JasmineUPC" pitchFamily="18" charset="-34"/>
            </a:rPr>
            <a:t>ภิวัตน์</a:t>
          </a:r>
          <a:r>
            <a:rPr lang="th-TH" sz="2600" b="1" dirty="0" smtClean="0">
              <a:latin typeface="JasmineUPC" pitchFamily="18" charset="-34"/>
              <a:cs typeface="JasmineUPC" pitchFamily="18" charset="-34"/>
            </a:rPr>
            <a:t>ยุคที่ 4.0 </a:t>
          </a:r>
          <a:r>
            <a:rPr lang="th-TH" sz="2600" b="0" dirty="0" smtClean="0">
              <a:latin typeface="JasmineUPC" pitchFamily="18" charset="-34"/>
              <a:cs typeface="JasmineUPC" pitchFamily="18" charset="-34"/>
            </a:rPr>
            <a:t>(</a:t>
          </a:r>
          <a:r>
            <a:rPr lang="en-US" sz="2600" b="0" dirty="0" smtClean="0">
              <a:latin typeface="JasmineUPC" pitchFamily="18" charset="-34"/>
              <a:cs typeface="JasmineUPC" pitchFamily="18" charset="-34"/>
            </a:rPr>
            <a:t>New Wave Globalization</a:t>
          </a:r>
          <a:r>
            <a:rPr lang="th-TH" sz="2600" b="0" dirty="0" smtClean="0">
              <a:latin typeface="JasmineUPC" pitchFamily="18" charset="-34"/>
              <a:cs typeface="JasmineUPC" pitchFamily="18" charset="-34"/>
            </a:rPr>
            <a:t>)</a:t>
          </a:r>
          <a:r>
            <a:rPr lang="en-US" sz="2600" b="0" dirty="0" smtClean="0">
              <a:latin typeface="JasmineUPC" pitchFamily="18" charset="-34"/>
              <a:cs typeface="JasmineUPC" pitchFamily="18" charset="-34"/>
            </a:rPr>
            <a:t> </a:t>
          </a:r>
          <a:endParaRPr lang="th-TH" sz="2600" b="0" dirty="0">
            <a:latin typeface="JasmineUPC" pitchFamily="18" charset="-34"/>
            <a:cs typeface="JasmineUPC" pitchFamily="18" charset="-34"/>
          </a:endParaRPr>
        </a:p>
      </dgm:t>
    </dgm:pt>
    <dgm:pt modelId="{D842CB47-C3B9-4DB1-BA78-4E99F892F272}" type="parTrans" cxnId="{02C8944A-6325-4D5E-B49A-BBF2B5C53C21}">
      <dgm:prSet/>
      <dgm:spPr/>
      <dgm:t>
        <a:bodyPr/>
        <a:lstStyle/>
        <a:p>
          <a:endParaRPr lang="th-TH" sz="2600" b="1"/>
        </a:p>
      </dgm:t>
    </dgm:pt>
    <dgm:pt modelId="{185DCEE2-6242-4BBD-AB88-C18897019483}" type="sibTrans" cxnId="{02C8944A-6325-4D5E-B49A-BBF2B5C53C21}">
      <dgm:prSet/>
      <dgm:spPr/>
      <dgm:t>
        <a:bodyPr/>
        <a:lstStyle/>
        <a:p>
          <a:endParaRPr lang="th-TH" sz="2600" b="1"/>
        </a:p>
      </dgm:t>
    </dgm:pt>
    <dgm:pt modelId="{F7E9E63A-77FE-49C0-A070-12E6C5432511}">
      <dgm:prSet phldrT="[Text]" custT="1"/>
      <dgm:spPr/>
      <dgm:t>
        <a:bodyPr/>
        <a:lstStyle/>
        <a:p>
          <a:r>
            <a:rPr lang="th-TH" sz="2600" b="1" dirty="0" smtClean="0">
              <a:latin typeface="JasmineUPC" pitchFamily="18" charset="-34"/>
              <a:cs typeface="JasmineUPC" pitchFamily="18" charset="-34"/>
            </a:rPr>
            <a:t>4</a:t>
          </a:r>
          <a:endParaRPr lang="th-TH" sz="2600" b="1" dirty="0">
            <a:latin typeface="JasmineUPC" pitchFamily="18" charset="-34"/>
            <a:cs typeface="JasmineUPC" pitchFamily="18" charset="-34"/>
          </a:endParaRPr>
        </a:p>
      </dgm:t>
    </dgm:pt>
    <dgm:pt modelId="{890B3987-204D-4CD3-8534-71F6665562B5}" type="parTrans" cxnId="{9416F217-DB20-485F-A5D3-B8C0929ADDC7}">
      <dgm:prSet/>
      <dgm:spPr/>
      <dgm:t>
        <a:bodyPr/>
        <a:lstStyle/>
        <a:p>
          <a:endParaRPr lang="th-TH" sz="2600" b="1"/>
        </a:p>
      </dgm:t>
    </dgm:pt>
    <dgm:pt modelId="{F84789C0-EF82-4ADA-88D6-01C9400F73BF}" type="sibTrans" cxnId="{9416F217-DB20-485F-A5D3-B8C0929ADDC7}">
      <dgm:prSet/>
      <dgm:spPr/>
      <dgm:t>
        <a:bodyPr/>
        <a:lstStyle/>
        <a:p>
          <a:endParaRPr lang="th-TH" sz="2600" b="1"/>
        </a:p>
      </dgm:t>
    </dgm:pt>
    <dgm:pt modelId="{F6D67FB7-70E5-4B17-BCAF-1832B0FD33D1}">
      <dgm:prSet phldrT="[Text]" custT="1"/>
      <dgm:spPr/>
      <dgm:t>
        <a:bodyPr/>
        <a:lstStyle/>
        <a:p>
          <a:r>
            <a:rPr lang="th-TH" sz="2600" b="1" dirty="0" smtClean="0">
              <a:latin typeface="JasmineUPC" pitchFamily="18" charset="-34"/>
              <a:cs typeface="JasmineUPC" pitchFamily="18" charset="-34"/>
            </a:rPr>
            <a:t>สังคมสามานย์ยึดค่านิยมทางวัตถุ </a:t>
          </a:r>
          <a:r>
            <a:rPr lang="th-TH" sz="2600" b="0" dirty="0" smtClean="0">
              <a:latin typeface="JasmineUPC" pitchFamily="18" charset="-34"/>
              <a:cs typeface="JasmineUPC" pitchFamily="18" charset="-34"/>
            </a:rPr>
            <a:t>(</a:t>
          </a:r>
          <a:r>
            <a:rPr lang="en-US" sz="2600" b="0" dirty="0" smtClean="0">
              <a:latin typeface="JasmineUPC" pitchFamily="18" charset="-34"/>
              <a:cs typeface="JasmineUPC" pitchFamily="18" charset="-34"/>
            </a:rPr>
            <a:t>Evil Society</a:t>
          </a:r>
          <a:r>
            <a:rPr lang="th-TH" sz="2600" b="0" dirty="0" smtClean="0">
              <a:latin typeface="JasmineUPC" pitchFamily="18" charset="-34"/>
              <a:cs typeface="JasmineUPC" pitchFamily="18" charset="-34"/>
            </a:rPr>
            <a:t>)</a:t>
          </a:r>
          <a:endParaRPr lang="th-TH" sz="2600" b="0" dirty="0">
            <a:latin typeface="JasmineUPC" pitchFamily="18" charset="-34"/>
            <a:cs typeface="JasmineUPC" pitchFamily="18" charset="-34"/>
          </a:endParaRPr>
        </a:p>
      </dgm:t>
    </dgm:pt>
    <dgm:pt modelId="{7D4212F5-51D7-4013-AECD-D1168D4C3726}" type="parTrans" cxnId="{B252E9E0-3D94-4137-98CF-1CAEDAD4D76D}">
      <dgm:prSet/>
      <dgm:spPr/>
      <dgm:t>
        <a:bodyPr/>
        <a:lstStyle/>
        <a:p>
          <a:endParaRPr lang="th-TH" sz="2600" b="1"/>
        </a:p>
      </dgm:t>
    </dgm:pt>
    <dgm:pt modelId="{F6C56FBD-FB1E-40B5-B850-1E7F4B5DBC21}" type="sibTrans" cxnId="{B252E9E0-3D94-4137-98CF-1CAEDAD4D76D}">
      <dgm:prSet/>
      <dgm:spPr/>
      <dgm:t>
        <a:bodyPr/>
        <a:lstStyle/>
        <a:p>
          <a:endParaRPr lang="th-TH" sz="2600" b="1"/>
        </a:p>
      </dgm:t>
    </dgm:pt>
    <dgm:pt modelId="{0AA58603-0E90-4921-83BF-D3AA4D25A0B2}">
      <dgm:prSet custT="1"/>
      <dgm:spPr/>
      <dgm:t>
        <a:bodyPr/>
        <a:lstStyle/>
        <a:p>
          <a:r>
            <a:rPr lang="en-US" sz="2600" b="1" smtClean="0">
              <a:latin typeface="JasmineUPC" pitchFamily="18" charset="-34"/>
              <a:cs typeface="JasmineUPC" pitchFamily="18" charset="-34"/>
            </a:rPr>
            <a:t>2</a:t>
          </a:r>
          <a:endParaRPr lang="th-TH" sz="2600" b="1" dirty="0">
            <a:latin typeface="JasmineUPC" pitchFamily="18" charset="-34"/>
            <a:cs typeface="JasmineUPC" pitchFamily="18" charset="-34"/>
          </a:endParaRPr>
        </a:p>
      </dgm:t>
    </dgm:pt>
    <dgm:pt modelId="{DCBB5473-975F-4BCA-9C33-F58FB5061620}" type="parTrans" cxnId="{85C0ADAF-D5C7-4733-B81E-BF6FFF8E3A33}">
      <dgm:prSet/>
      <dgm:spPr/>
      <dgm:t>
        <a:bodyPr/>
        <a:lstStyle/>
        <a:p>
          <a:endParaRPr lang="th-TH" sz="2600" b="1"/>
        </a:p>
      </dgm:t>
    </dgm:pt>
    <dgm:pt modelId="{7D1C7907-3E04-434C-A39D-B6B66B82FB46}" type="sibTrans" cxnId="{85C0ADAF-D5C7-4733-B81E-BF6FFF8E3A33}">
      <dgm:prSet/>
      <dgm:spPr/>
      <dgm:t>
        <a:bodyPr/>
        <a:lstStyle/>
        <a:p>
          <a:endParaRPr lang="th-TH" sz="2600" b="1"/>
        </a:p>
      </dgm:t>
    </dgm:pt>
    <dgm:pt modelId="{2012F9E4-C6F1-4538-B20C-6C1DCF22A62F}">
      <dgm:prSet custT="1"/>
      <dgm:spPr/>
      <dgm:t>
        <a:bodyPr/>
        <a:lstStyle/>
        <a:p>
          <a:r>
            <a:rPr lang="th-TH" sz="2600" b="1" dirty="0" err="1" smtClean="0">
              <a:latin typeface="JasmineUPC" pitchFamily="18" charset="-34"/>
              <a:cs typeface="JasmineUPC" pitchFamily="18" charset="-34"/>
            </a:rPr>
            <a:t>สังคม</a:t>
          </a:r>
          <a:r>
            <a:rPr lang="th-TH" sz="2600" b="1" dirty="0" err="1" smtClean="0">
              <a:latin typeface="JasmineUPC" pitchFamily="18" charset="-34"/>
              <a:cs typeface="JasmineUPC" pitchFamily="18" charset="-34"/>
            </a:rPr>
            <a:t>ดิจิทัล</a:t>
          </a:r>
          <a:r>
            <a:rPr lang="th-TH" sz="2600" b="1" dirty="0" smtClean="0">
              <a:latin typeface="JasmineUPC" pitchFamily="18" charset="-34"/>
              <a:cs typeface="JasmineUPC" pitchFamily="18" charset="-34"/>
            </a:rPr>
            <a:t>และ</a:t>
          </a:r>
          <a:r>
            <a:rPr lang="th-TH" sz="2600" b="1" dirty="0" err="1" smtClean="0">
              <a:latin typeface="JasmineUPC" pitchFamily="18" charset="-34"/>
              <a:cs typeface="JasmineUPC" pitchFamily="18" charset="-34"/>
            </a:rPr>
            <a:t>สมาร์ทโฟน</a:t>
          </a:r>
          <a:r>
            <a:rPr lang="th-TH" sz="2600" b="1" dirty="0" smtClean="0">
              <a:latin typeface="JasmineUPC" pitchFamily="18" charset="-34"/>
              <a:cs typeface="JasmineUPC" pitchFamily="18" charset="-34"/>
            </a:rPr>
            <a:t>อัจฉริยะ</a:t>
          </a:r>
          <a:r>
            <a:rPr lang="th-TH" sz="2600" b="0" dirty="0" smtClean="0">
              <a:latin typeface="JasmineUPC" pitchFamily="18" charset="-34"/>
              <a:cs typeface="JasmineUPC" pitchFamily="18" charset="-34"/>
            </a:rPr>
            <a:t> </a:t>
          </a:r>
          <a:r>
            <a:rPr lang="th-TH" sz="2600" b="0" dirty="0" smtClean="0">
              <a:latin typeface="JasmineUPC" pitchFamily="18" charset="-34"/>
              <a:cs typeface="JasmineUPC" pitchFamily="18" charset="-34"/>
            </a:rPr>
            <a:t>(</a:t>
          </a:r>
          <a:r>
            <a:rPr lang="en-US" sz="2600" b="0" dirty="0" smtClean="0">
              <a:latin typeface="JasmineUPC" pitchFamily="18" charset="-34"/>
              <a:cs typeface="JasmineUPC" pitchFamily="18" charset="-34"/>
            </a:rPr>
            <a:t>digital society)</a:t>
          </a:r>
          <a:endParaRPr lang="th-TH" sz="2600" b="0" dirty="0">
            <a:latin typeface="JasmineUPC" pitchFamily="18" charset="-34"/>
            <a:cs typeface="JasmineUPC" pitchFamily="18" charset="-34"/>
          </a:endParaRPr>
        </a:p>
      </dgm:t>
    </dgm:pt>
    <dgm:pt modelId="{3CD4210B-2D8C-4513-9115-0B9B956FC730}" type="parTrans" cxnId="{242F78EC-961E-437B-87A7-2A274C02202C}">
      <dgm:prSet/>
      <dgm:spPr/>
      <dgm:t>
        <a:bodyPr/>
        <a:lstStyle/>
        <a:p>
          <a:endParaRPr lang="th-TH" sz="2600" b="1"/>
        </a:p>
      </dgm:t>
    </dgm:pt>
    <dgm:pt modelId="{07D58323-A6A1-4B1F-B9CA-533BBD0792DB}" type="sibTrans" cxnId="{242F78EC-961E-437B-87A7-2A274C02202C}">
      <dgm:prSet/>
      <dgm:spPr/>
      <dgm:t>
        <a:bodyPr/>
        <a:lstStyle/>
        <a:p>
          <a:endParaRPr lang="th-TH" sz="2600" b="1"/>
        </a:p>
      </dgm:t>
    </dgm:pt>
    <dgm:pt modelId="{18522979-EC20-4EB4-9C6F-C1FDF127E886}">
      <dgm:prSet custT="1"/>
      <dgm:spPr/>
      <dgm:t>
        <a:bodyPr/>
        <a:lstStyle/>
        <a:p>
          <a:r>
            <a:rPr lang="th-TH" sz="2600" dirty="0" smtClean="0"/>
            <a:t>5</a:t>
          </a:r>
          <a:endParaRPr lang="th-TH" sz="2600" dirty="0"/>
        </a:p>
      </dgm:t>
    </dgm:pt>
    <dgm:pt modelId="{D63A9AF2-F7A1-4172-B1F1-21DBBCFBB2A3}" type="parTrans" cxnId="{C55D80B0-8686-4056-A5E8-DB832FC871B3}">
      <dgm:prSet/>
      <dgm:spPr/>
      <dgm:t>
        <a:bodyPr/>
        <a:lstStyle/>
        <a:p>
          <a:endParaRPr lang="th-TH" sz="2600"/>
        </a:p>
      </dgm:t>
    </dgm:pt>
    <dgm:pt modelId="{ECC3C929-BD1F-4C60-85B0-F6692E5B048A}" type="sibTrans" cxnId="{C55D80B0-8686-4056-A5E8-DB832FC871B3}">
      <dgm:prSet/>
      <dgm:spPr/>
      <dgm:t>
        <a:bodyPr/>
        <a:lstStyle/>
        <a:p>
          <a:endParaRPr lang="th-TH" sz="2600"/>
        </a:p>
      </dgm:t>
    </dgm:pt>
    <dgm:pt modelId="{2CBB4585-29DC-400A-93B1-AB618C9653C2}">
      <dgm:prSet custT="1"/>
      <dgm:spPr/>
      <dgm:t>
        <a:bodyPr/>
        <a:lstStyle/>
        <a:p>
          <a:r>
            <a:rPr lang="th-TH" sz="2600" b="1" dirty="0" smtClean="0">
              <a:latin typeface="JasmineUPC" pitchFamily="18" charset="-34"/>
              <a:cs typeface="JasmineUPC" pitchFamily="18" charset="-34"/>
            </a:rPr>
            <a:t>สังคมสูงอายุ </a:t>
          </a:r>
          <a:r>
            <a:rPr lang="en-US" sz="2600" b="0" dirty="0" smtClean="0">
              <a:latin typeface="JasmineUPC" pitchFamily="18" charset="-34"/>
              <a:cs typeface="JasmineUPC" pitchFamily="18" charset="-34"/>
            </a:rPr>
            <a:t>(Hi-Aging Society)</a:t>
          </a:r>
          <a:endParaRPr lang="th-TH" sz="2600" dirty="0"/>
        </a:p>
      </dgm:t>
    </dgm:pt>
    <dgm:pt modelId="{31C8E067-44F0-412D-AF01-8B9FACD5A804}" type="parTrans" cxnId="{7CBDCB9C-D96F-4746-B96B-5F1FF1BF8F95}">
      <dgm:prSet/>
      <dgm:spPr/>
      <dgm:t>
        <a:bodyPr/>
        <a:lstStyle/>
        <a:p>
          <a:endParaRPr lang="th-TH" sz="2600"/>
        </a:p>
      </dgm:t>
    </dgm:pt>
    <dgm:pt modelId="{00500F32-27B3-4845-B2A5-EF6395F2F5CA}" type="sibTrans" cxnId="{7CBDCB9C-D96F-4746-B96B-5F1FF1BF8F95}">
      <dgm:prSet/>
      <dgm:spPr/>
      <dgm:t>
        <a:bodyPr/>
        <a:lstStyle/>
        <a:p>
          <a:endParaRPr lang="th-TH" sz="2600"/>
        </a:p>
      </dgm:t>
    </dgm:pt>
    <dgm:pt modelId="{5A46A375-42F4-48A8-8378-AE058485C2B2}" type="pres">
      <dgm:prSet presAssocID="{2891B1BB-C852-48C9-AD92-68B60E05BDE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5B231574-F55F-412E-BE06-77BA2E888ABB}" type="pres">
      <dgm:prSet presAssocID="{20D1975E-5462-4485-A534-392F911A9AA9}" presName="composite" presStyleCnt="0"/>
      <dgm:spPr/>
      <dgm:t>
        <a:bodyPr/>
        <a:lstStyle/>
        <a:p>
          <a:endParaRPr lang="th-TH"/>
        </a:p>
      </dgm:t>
    </dgm:pt>
    <dgm:pt modelId="{B97E8B28-2283-4359-AE53-631EC63AF354}" type="pres">
      <dgm:prSet presAssocID="{20D1975E-5462-4485-A534-392F911A9AA9}" presName="parentText" presStyleLbl="alignNode1" presStyleIdx="0" presStyleCnt="5" custLinFactNeighborY="-3755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AA500EBE-B9A5-4CA9-900B-2FCDB2BC3484}" type="pres">
      <dgm:prSet presAssocID="{20D1975E-5462-4485-A534-392F911A9AA9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842ED195-8BD6-4E99-84E7-4F86D9DDBF51}" type="pres">
      <dgm:prSet presAssocID="{3FA11ADB-C515-4E9F-89F6-7C427D509E12}" presName="sp" presStyleCnt="0"/>
      <dgm:spPr/>
      <dgm:t>
        <a:bodyPr/>
        <a:lstStyle/>
        <a:p>
          <a:endParaRPr lang="th-TH"/>
        </a:p>
      </dgm:t>
    </dgm:pt>
    <dgm:pt modelId="{7929FEE4-1914-47C0-B01E-0F815A149DF3}" type="pres">
      <dgm:prSet presAssocID="{0AA58603-0E90-4921-83BF-D3AA4D25A0B2}" presName="composite" presStyleCnt="0"/>
      <dgm:spPr/>
      <dgm:t>
        <a:bodyPr/>
        <a:lstStyle/>
        <a:p>
          <a:endParaRPr lang="th-TH"/>
        </a:p>
      </dgm:t>
    </dgm:pt>
    <dgm:pt modelId="{E1D2BFD7-133B-4A4B-B9EE-0A537F27FD9E}" type="pres">
      <dgm:prSet presAssocID="{0AA58603-0E90-4921-83BF-D3AA4D25A0B2}" presName="parentText" presStyleLbl="alignNode1" presStyleIdx="1" presStyleCnt="5" custLinFactNeighborY="-3755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934B543-CD08-43F6-86EF-C991D6986C6F}" type="pres">
      <dgm:prSet presAssocID="{0AA58603-0E90-4921-83BF-D3AA4D25A0B2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63A5C68-BAB9-489D-B3CE-09B4CF468C79}" type="pres">
      <dgm:prSet presAssocID="{7D1C7907-3E04-434C-A39D-B6B66B82FB46}" presName="sp" presStyleCnt="0"/>
      <dgm:spPr/>
      <dgm:t>
        <a:bodyPr/>
        <a:lstStyle/>
        <a:p>
          <a:endParaRPr lang="th-TH"/>
        </a:p>
      </dgm:t>
    </dgm:pt>
    <dgm:pt modelId="{170B5C1E-9A2F-4032-9332-84A7980B7724}" type="pres">
      <dgm:prSet presAssocID="{6F1D168A-7D4B-4559-97B3-B4C8498C2FB7}" presName="composite" presStyleCnt="0"/>
      <dgm:spPr/>
      <dgm:t>
        <a:bodyPr/>
        <a:lstStyle/>
        <a:p>
          <a:endParaRPr lang="th-TH"/>
        </a:p>
      </dgm:t>
    </dgm:pt>
    <dgm:pt modelId="{39E3E6D8-FE58-4ADF-8AF6-83A3337536D0}" type="pres">
      <dgm:prSet presAssocID="{6F1D168A-7D4B-4559-97B3-B4C8498C2FB7}" presName="parentText" presStyleLbl="alignNode1" presStyleIdx="2" presStyleCnt="5" custLinFactNeighborY="-3755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8C852AF0-F488-4C48-AA31-AED92492ECF2}" type="pres">
      <dgm:prSet presAssocID="{6F1D168A-7D4B-4559-97B3-B4C8498C2FB7}" presName="descendantText" presStyleLbl="alignAcc1" presStyleIdx="2" presStyleCnt="5" custScaleY="12358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8A26A3CE-EEC3-4CE4-8092-A45D80ED4DAC}" type="pres">
      <dgm:prSet presAssocID="{C2FAE314-4B2E-4A57-A060-77FE207D9D69}" presName="sp" presStyleCnt="0"/>
      <dgm:spPr/>
      <dgm:t>
        <a:bodyPr/>
        <a:lstStyle/>
        <a:p>
          <a:endParaRPr lang="th-TH"/>
        </a:p>
      </dgm:t>
    </dgm:pt>
    <dgm:pt modelId="{9A137220-2E0E-46BD-9D7B-3A56814B7226}" type="pres">
      <dgm:prSet presAssocID="{F7E9E63A-77FE-49C0-A070-12E6C5432511}" presName="composite" presStyleCnt="0"/>
      <dgm:spPr/>
      <dgm:t>
        <a:bodyPr/>
        <a:lstStyle/>
        <a:p>
          <a:endParaRPr lang="th-TH"/>
        </a:p>
      </dgm:t>
    </dgm:pt>
    <dgm:pt modelId="{B6093F86-9F3E-43A6-A5F2-106F57A0C105}" type="pres">
      <dgm:prSet presAssocID="{F7E9E63A-77FE-49C0-A070-12E6C5432511}" presName="parentText" presStyleLbl="alignNode1" presStyleIdx="3" presStyleCnt="5" custLinFactNeighborY="-9710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EA4BA59-D234-4F72-810F-CE87D5CA68F6}" type="pres">
      <dgm:prSet presAssocID="{F7E9E63A-77FE-49C0-A070-12E6C5432511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3F5F57BE-2331-4CF2-B13C-59B0E2F53434}" type="pres">
      <dgm:prSet presAssocID="{F84789C0-EF82-4ADA-88D6-01C9400F73BF}" presName="sp" presStyleCnt="0"/>
      <dgm:spPr/>
    </dgm:pt>
    <dgm:pt modelId="{DCAA58CF-C559-4565-A094-3D2DD1AEE597}" type="pres">
      <dgm:prSet presAssocID="{18522979-EC20-4EB4-9C6F-C1FDF127E886}" presName="composite" presStyleCnt="0"/>
      <dgm:spPr/>
    </dgm:pt>
    <dgm:pt modelId="{ACCF0D0E-7FDE-45BA-90F6-205C45F573C3}" type="pres">
      <dgm:prSet presAssocID="{18522979-EC20-4EB4-9C6F-C1FDF127E886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5F96D05-9B2E-40B9-8745-027E52A1BBDE}" type="pres">
      <dgm:prSet presAssocID="{18522979-EC20-4EB4-9C6F-C1FDF127E886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9416F217-DB20-485F-A5D3-B8C0929ADDC7}" srcId="{2891B1BB-C852-48C9-AD92-68B60E05BDEE}" destId="{F7E9E63A-77FE-49C0-A070-12E6C5432511}" srcOrd="3" destOrd="0" parTransId="{890B3987-204D-4CD3-8534-71F6665562B5}" sibTransId="{F84789C0-EF82-4ADA-88D6-01C9400F73BF}"/>
    <dgm:cxn modelId="{5786DD67-9632-4296-ADDE-5245A009E386}" type="presOf" srcId="{0AA58603-0E90-4921-83BF-D3AA4D25A0B2}" destId="{E1D2BFD7-133B-4A4B-B9EE-0A537F27FD9E}" srcOrd="0" destOrd="0" presId="urn:microsoft.com/office/officeart/2005/8/layout/chevron2"/>
    <dgm:cxn modelId="{C55D80B0-8686-4056-A5E8-DB832FC871B3}" srcId="{2891B1BB-C852-48C9-AD92-68B60E05BDEE}" destId="{18522979-EC20-4EB4-9C6F-C1FDF127E886}" srcOrd="4" destOrd="0" parTransId="{D63A9AF2-F7A1-4172-B1F1-21DBBCFBB2A3}" sibTransId="{ECC3C929-BD1F-4C60-85B0-F6692E5B048A}"/>
    <dgm:cxn modelId="{81B66CE7-C4C7-4261-95C6-9169B4574F61}" type="presOf" srcId="{2012F9E4-C6F1-4538-B20C-6C1DCF22A62F}" destId="{B934B543-CD08-43F6-86EF-C991D6986C6F}" srcOrd="0" destOrd="0" presId="urn:microsoft.com/office/officeart/2005/8/layout/chevron2"/>
    <dgm:cxn modelId="{7680D154-CB84-4CBD-BB53-C2A0D5A32107}" srcId="{2891B1BB-C852-48C9-AD92-68B60E05BDEE}" destId="{6F1D168A-7D4B-4559-97B3-B4C8498C2FB7}" srcOrd="2" destOrd="0" parTransId="{56E0B689-7BD2-4137-8243-7FE4B01FE0B4}" sibTransId="{C2FAE314-4B2E-4A57-A060-77FE207D9D69}"/>
    <dgm:cxn modelId="{09995E97-6F41-420F-BB48-A3BAF28A1B49}" type="presOf" srcId="{1D385E2F-5C69-4120-B134-269AFC11B252}" destId="{AA500EBE-B9A5-4CA9-900B-2FCDB2BC3484}" srcOrd="0" destOrd="0" presId="urn:microsoft.com/office/officeart/2005/8/layout/chevron2"/>
    <dgm:cxn modelId="{F9BD80A4-23F8-43DC-80EC-F66BD6694A47}" type="presOf" srcId="{6F1D168A-7D4B-4559-97B3-B4C8498C2FB7}" destId="{39E3E6D8-FE58-4ADF-8AF6-83A3337536D0}" srcOrd="0" destOrd="0" presId="urn:microsoft.com/office/officeart/2005/8/layout/chevron2"/>
    <dgm:cxn modelId="{C3379290-E0C2-4C83-895E-789CF9C6436E}" srcId="{20D1975E-5462-4485-A534-392F911A9AA9}" destId="{1D385E2F-5C69-4120-B134-269AFC11B252}" srcOrd="0" destOrd="0" parTransId="{32112E66-048A-4A3F-AF65-C28A53B93216}" sibTransId="{38582122-0215-48D7-B54A-0BF5135AAF20}"/>
    <dgm:cxn modelId="{02C8944A-6325-4D5E-B49A-BBF2B5C53C21}" srcId="{6F1D168A-7D4B-4559-97B3-B4C8498C2FB7}" destId="{037B61BF-4A0D-48CC-B3F0-87868164B7E5}" srcOrd="0" destOrd="0" parTransId="{D842CB47-C3B9-4DB1-BA78-4E99F892F272}" sibTransId="{185DCEE2-6242-4BBD-AB88-C18897019483}"/>
    <dgm:cxn modelId="{B49E2B11-AD53-480C-877C-3D0FABB6FD72}" type="presOf" srcId="{20D1975E-5462-4485-A534-392F911A9AA9}" destId="{B97E8B28-2283-4359-AE53-631EC63AF354}" srcOrd="0" destOrd="0" presId="urn:microsoft.com/office/officeart/2005/8/layout/chevron2"/>
    <dgm:cxn modelId="{D22E57AB-DBCB-409E-BFE1-21B1B8736F12}" type="presOf" srcId="{F6D67FB7-70E5-4B17-BCAF-1832B0FD33D1}" destId="{DEA4BA59-D234-4F72-810F-CE87D5CA68F6}" srcOrd="0" destOrd="0" presId="urn:microsoft.com/office/officeart/2005/8/layout/chevron2"/>
    <dgm:cxn modelId="{717A1549-F23A-4D1E-A99E-7480B51AB257}" srcId="{2891B1BB-C852-48C9-AD92-68B60E05BDEE}" destId="{20D1975E-5462-4485-A534-392F911A9AA9}" srcOrd="0" destOrd="0" parTransId="{409C10B3-F006-4C64-9597-1B3BB0CACA5D}" sibTransId="{3FA11ADB-C515-4E9F-89F6-7C427D509E12}"/>
    <dgm:cxn modelId="{067ED92A-2829-4216-891E-7A53B3FC10C6}" type="presOf" srcId="{2891B1BB-C852-48C9-AD92-68B60E05BDEE}" destId="{5A46A375-42F4-48A8-8378-AE058485C2B2}" srcOrd="0" destOrd="0" presId="urn:microsoft.com/office/officeart/2005/8/layout/chevron2"/>
    <dgm:cxn modelId="{85C0ADAF-D5C7-4733-B81E-BF6FFF8E3A33}" srcId="{2891B1BB-C852-48C9-AD92-68B60E05BDEE}" destId="{0AA58603-0E90-4921-83BF-D3AA4D25A0B2}" srcOrd="1" destOrd="0" parTransId="{DCBB5473-975F-4BCA-9C33-F58FB5061620}" sibTransId="{7D1C7907-3E04-434C-A39D-B6B66B82FB46}"/>
    <dgm:cxn modelId="{7CBDCB9C-D96F-4746-B96B-5F1FF1BF8F95}" srcId="{18522979-EC20-4EB4-9C6F-C1FDF127E886}" destId="{2CBB4585-29DC-400A-93B1-AB618C9653C2}" srcOrd="0" destOrd="0" parTransId="{31C8E067-44F0-412D-AF01-8B9FACD5A804}" sibTransId="{00500F32-27B3-4845-B2A5-EF6395F2F5CA}"/>
    <dgm:cxn modelId="{242F78EC-961E-437B-87A7-2A274C02202C}" srcId="{0AA58603-0E90-4921-83BF-D3AA4D25A0B2}" destId="{2012F9E4-C6F1-4538-B20C-6C1DCF22A62F}" srcOrd="0" destOrd="0" parTransId="{3CD4210B-2D8C-4513-9115-0B9B956FC730}" sibTransId="{07D58323-A6A1-4B1F-B9CA-533BBD0792DB}"/>
    <dgm:cxn modelId="{96AC02FD-C942-4F01-BCC0-78D08A7FAFE9}" type="presOf" srcId="{18522979-EC20-4EB4-9C6F-C1FDF127E886}" destId="{ACCF0D0E-7FDE-45BA-90F6-205C45F573C3}" srcOrd="0" destOrd="0" presId="urn:microsoft.com/office/officeart/2005/8/layout/chevron2"/>
    <dgm:cxn modelId="{1C4C4169-2440-4782-9BB2-86C89EEA281B}" type="presOf" srcId="{037B61BF-4A0D-48CC-B3F0-87868164B7E5}" destId="{8C852AF0-F488-4C48-AA31-AED92492ECF2}" srcOrd="0" destOrd="0" presId="urn:microsoft.com/office/officeart/2005/8/layout/chevron2"/>
    <dgm:cxn modelId="{B252E9E0-3D94-4137-98CF-1CAEDAD4D76D}" srcId="{F7E9E63A-77FE-49C0-A070-12E6C5432511}" destId="{F6D67FB7-70E5-4B17-BCAF-1832B0FD33D1}" srcOrd="0" destOrd="0" parTransId="{7D4212F5-51D7-4013-AECD-D1168D4C3726}" sibTransId="{F6C56FBD-FB1E-40B5-B850-1E7F4B5DBC21}"/>
    <dgm:cxn modelId="{B8272C81-B096-4A43-8C6D-33427A9866E7}" type="presOf" srcId="{2CBB4585-29DC-400A-93B1-AB618C9653C2}" destId="{45F96D05-9B2E-40B9-8745-027E52A1BBDE}" srcOrd="0" destOrd="0" presId="urn:microsoft.com/office/officeart/2005/8/layout/chevron2"/>
    <dgm:cxn modelId="{317E65EC-9B27-41A1-B1E0-FCA9D928FCBB}" type="presOf" srcId="{F7E9E63A-77FE-49C0-A070-12E6C5432511}" destId="{B6093F86-9F3E-43A6-A5F2-106F57A0C105}" srcOrd="0" destOrd="0" presId="urn:microsoft.com/office/officeart/2005/8/layout/chevron2"/>
    <dgm:cxn modelId="{237C30AA-4E08-4A40-AA16-E17B33A1295F}" type="presParOf" srcId="{5A46A375-42F4-48A8-8378-AE058485C2B2}" destId="{5B231574-F55F-412E-BE06-77BA2E888ABB}" srcOrd="0" destOrd="0" presId="urn:microsoft.com/office/officeart/2005/8/layout/chevron2"/>
    <dgm:cxn modelId="{B08663E0-3497-4CF3-B6BF-4F993CD5049A}" type="presParOf" srcId="{5B231574-F55F-412E-BE06-77BA2E888ABB}" destId="{B97E8B28-2283-4359-AE53-631EC63AF354}" srcOrd="0" destOrd="0" presId="urn:microsoft.com/office/officeart/2005/8/layout/chevron2"/>
    <dgm:cxn modelId="{4FD39787-B1CC-49B3-8A8E-D451798D68E3}" type="presParOf" srcId="{5B231574-F55F-412E-BE06-77BA2E888ABB}" destId="{AA500EBE-B9A5-4CA9-900B-2FCDB2BC3484}" srcOrd="1" destOrd="0" presId="urn:microsoft.com/office/officeart/2005/8/layout/chevron2"/>
    <dgm:cxn modelId="{64EDC77D-A92D-4958-ACF7-AB1EC13A1B5C}" type="presParOf" srcId="{5A46A375-42F4-48A8-8378-AE058485C2B2}" destId="{842ED195-8BD6-4E99-84E7-4F86D9DDBF51}" srcOrd="1" destOrd="0" presId="urn:microsoft.com/office/officeart/2005/8/layout/chevron2"/>
    <dgm:cxn modelId="{E71CD1DB-28B2-4ECD-877A-BC244551D826}" type="presParOf" srcId="{5A46A375-42F4-48A8-8378-AE058485C2B2}" destId="{7929FEE4-1914-47C0-B01E-0F815A149DF3}" srcOrd="2" destOrd="0" presId="urn:microsoft.com/office/officeart/2005/8/layout/chevron2"/>
    <dgm:cxn modelId="{7F204DB5-1136-460C-AE5A-FD8FE9360CB7}" type="presParOf" srcId="{7929FEE4-1914-47C0-B01E-0F815A149DF3}" destId="{E1D2BFD7-133B-4A4B-B9EE-0A537F27FD9E}" srcOrd="0" destOrd="0" presId="urn:microsoft.com/office/officeart/2005/8/layout/chevron2"/>
    <dgm:cxn modelId="{2EFED8E1-1929-4008-AD3C-6BE82AD61069}" type="presParOf" srcId="{7929FEE4-1914-47C0-B01E-0F815A149DF3}" destId="{B934B543-CD08-43F6-86EF-C991D6986C6F}" srcOrd="1" destOrd="0" presId="urn:microsoft.com/office/officeart/2005/8/layout/chevron2"/>
    <dgm:cxn modelId="{5A413912-E239-459A-8854-9CD9C5927F92}" type="presParOf" srcId="{5A46A375-42F4-48A8-8378-AE058485C2B2}" destId="{D63A5C68-BAB9-489D-B3CE-09B4CF468C79}" srcOrd="3" destOrd="0" presId="urn:microsoft.com/office/officeart/2005/8/layout/chevron2"/>
    <dgm:cxn modelId="{0CE7DAC0-FACC-4468-8D02-1F703A79E0AF}" type="presParOf" srcId="{5A46A375-42F4-48A8-8378-AE058485C2B2}" destId="{170B5C1E-9A2F-4032-9332-84A7980B7724}" srcOrd="4" destOrd="0" presId="urn:microsoft.com/office/officeart/2005/8/layout/chevron2"/>
    <dgm:cxn modelId="{1E7E4768-1EA1-47D9-86C1-EE62331E0886}" type="presParOf" srcId="{170B5C1E-9A2F-4032-9332-84A7980B7724}" destId="{39E3E6D8-FE58-4ADF-8AF6-83A3337536D0}" srcOrd="0" destOrd="0" presId="urn:microsoft.com/office/officeart/2005/8/layout/chevron2"/>
    <dgm:cxn modelId="{FFF36C88-7831-49C8-9B14-4D4BB2E0A2C3}" type="presParOf" srcId="{170B5C1E-9A2F-4032-9332-84A7980B7724}" destId="{8C852AF0-F488-4C48-AA31-AED92492ECF2}" srcOrd="1" destOrd="0" presId="urn:microsoft.com/office/officeart/2005/8/layout/chevron2"/>
    <dgm:cxn modelId="{9B595F06-72FC-457A-96F9-ADE556302119}" type="presParOf" srcId="{5A46A375-42F4-48A8-8378-AE058485C2B2}" destId="{8A26A3CE-EEC3-4CE4-8092-A45D80ED4DAC}" srcOrd="5" destOrd="0" presId="urn:microsoft.com/office/officeart/2005/8/layout/chevron2"/>
    <dgm:cxn modelId="{DE0D3981-91BE-408D-961E-B88A5B8A13A9}" type="presParOf" srcId="{5A46A375-42F4-48A8-8378-AE058485C2B2}" destId="{9A137220-2E0E-46BD-9D7B-3A56814B7226}" srcOrd="6" destOrd="0" presId="urn:microsoft.com/office/officeart/2005/8/layout/chevron2"/>
    <dgm:cxn modelId="{116AB896-8064-4264-A471-766DE745358D}" type="presParOf" srcId="{9A137220-2E0E-46BD-9D7B-3A56814B7226}" destId="{B6093F86-9F3E-43A6-A5F2-106F57A0C105}" srcOrd="0" destOrd="0" presId="urn:microsoft.com/office/officeart/2005/8/layout/chevron2"/>
    <dgm:cxn modelId="{15820418-B9EC-48D5-AB81-F9963B470A12}" type="presParOf" srcId="{9A137220-2E0E-46BD-9D7B-3A56814B7226}" destId="{DEA4BA59-D234-4F72-810F-CE87D5CA68F6}" srcOrd="1" destOrd="0" presId="urn:microsoft.com/office/officeart/2005/8/layout/chevron2"/>
    <dgm:cxn modelId="{FC83D0E2-5104-4974-B701-4CD4E388DBB5}" type="presParOf" srcId="{5A46A375-42F4-48A8-8378-AE058485C2B2}" destId="{3F5F57BE-2331-4CF2-B13C-59B0E2F53434}" srcOrd="7" destOrd="0" presId="urn:microsoft.com/office/officeart/2005/8/layout/chevron2"/>
    <dgm:cxn modelId="{A8CB69E8-A733-4B5C-850A-F243BE9264DC}" type="presParOf" srcId="{5A46A375-42F4-48A8-8378-AE058485C2B2}" destId="{DCAA58CF-C559-4565-A094-3D2DD1AEE597}" srcOrd="8" destOrd="0" presId="urn:microsoft.com/office/officeart/2005/8/layout/chevron2"/>
    <dgm:cxn modelId="{C6223E4B-B4C1-4FC2-8856-1A49097FEC29}" type="presParOf" srcId="{DCAA58CF-C559-4565-A094-3D2DD1AEE597}" destId="{ACCF0D0E-7FDE-45BA-90F6-205C45F573C3}" srcOrd="0" destOrd="0" presId="urn:microsoft.com/office/officeart/2005/8/layout/chevron2"/>
    <dgm:cxn modelId="{F1FB0144-A906-47C6-843F-D2E48B4B19DF}" type="presParOf" srcId="{DCAA58CF-C559-4565-A094-3D2DD1AEE597}" destId="{45F96D05-9B2E-40B9-8745-027E52A1BBDE}" srcOrd="1" destOrd="0" presId="urn:microsoft.com/office/officeart/2005/8/layout/chevron2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97E8B28-2283-4359-AE53-631EC63AF354}">
      <dsp:nvSpPr>
        <dsp:cNvPr id="0" name=""/>
        <dsp:cNvSpPr/>
      </dsp:nvSpPr>
      <dsp:spPr>
        <a:xfrm rot="5400000">
          <a:off x="-167132" y="167132"/>
          <a:ext cx="1114217" cy="779952"/>
        </a:xfrm>
        <a:prstGeom prst="chevron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smtClean="0">
              <a:latin typeface="JasmineUPC" pitchFamily="18" charset="-34"/>
              <a:cs typeface="JasmineUPC" pitchFamily="18" charset="-34"/>
            </a:rPr>
            <a:t>1</a:t>
          </a:r>
          <a:endParaRPr lang="th-TH" sz="2600" b="1" kern="1200" dirty="0">
            <a:latin typeface="JasmineUPC" pitchFamily="18" charset="-34"/>
            <a:cs typeface="JasmineUPC" pitchFamily="18" charset="-34"/>
          </a:endParaRPr>
        </a:p>
      </dsp:txBody>
      <dsp:txXfrm rot="5400000">
        <a:off x="-167132" y="167132"/>
        <a:ext cx="1114217" cy="779952"/>
      </dsp:txXfrm>
    </dsp:sp>
    <dsp:sp modelId="{AA500EBE-B9A5-4CA9-900B-2FCDB2BC3484}">
      <dsp:nvSpPr>
        <dsp:cNvPr id="0" name=""/>
        <dsp:cNvSpPr/>
      </dsp:nvSpPr>
      <dsp:spPr>
        <a:xfrm rot="5400000">
          <a:off x="3742441" y="-2954359"/>
          <a:ext cx="724622" cy="664959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600" b="1" kern="1200" dirty="0" smtClean="0">
              <a:latin typeface="JasmineUPC" pitchFamily="18" charset="-34"/>
              <a:cs typeface="JasmineUPC" pitchFamily="18" charset="-34"/>
            </a:rPr>
            <a:t>สังคมต่างความคิด </a:t>
          </a:r>
          <a:r>
            <a:rPr lang="th-TH" sz="2600" b="0" kern="1200" dirty="0" smtClean="0">
              <a:latin typeface="JasmineUPC" pitchFamily="18" charset="-34"/>
              <a:cs typeface="JasmineUPC" pitchFamily="18" charset="-34"/>
            </a:rPr>
            <a:t>(</a:t>
          </a:r>
          <a:r>
            <a:rPr lang="en-US" sz="2600" b="0" kern="1200" dirty="0" smtClean="0">
              <a:latin typeface="JasmineUPC" pitchFamily="18" charset="-34"/>
              <a:cs typeface="JasmineUPC" pitchFamily="18" charset="-34"/>
            </a:rPr>
            <a:t>Differentiate Thinking)</a:t>
          </a:r>
          <a:endParaRPr lang="th-TH" sz="2600" b="0" kern="1200" dirty="0">
            <a:latin typeface="JasmineUPC" pitchFamily="18" charset="-34"/>
            <a:cs typeface="JasmineUPC" pitchFamily="18" charset="-34"/>
          </a:endParaRPr>
        </a:p>
      </dsp:txBody>
      <dsp:txXfrm rot="5400000">
        <a:off x="3742441" y="-2954359"/>
        <a:ext cx="724622" cy="6649599"/>
      </dsp:txXfrm>
    </dsp:sp>
    <dsp:sp modelId="{E1D2BFD7-133B-4A4B-B9EE-0A537F27FD9E}">
      <dsp:nvSpPr>
        <dsp:cNvPr id="0" name=""/>
        <dsp:cNvSpPr/>
      </dsp:nvSpPr>
      <dsp:spPr>
        <a:xfrm rot="5400000">
          <a:off x="-167132" y="1133188"/>
          <a:ext cx="1114217" cy="779952"/>
        </a:xfrm>
        <a:prstGeom prst="chevron">
          <a:avLst/>
        </a:prstGeom>
        <a:solidFill>
          <a:schemeClr val="accent1">
            <a:shade val="80000"/>
            <a:hueOff val="-132837"/>
            <a:satOff val="-6334"/>
            <a:lumOff val="8083"/>
            <a:alphaOff val="0"/>
          </a:schemeClr>
        </a:solidFill>
        <a:ln w="9525" cap="flat" cmpd="sng" algn="ctr">
          <a:solidFill>
            <a:schemeClr val="accent1">
              <a:shade val="80000"/>
              <a:hueOff val="-132837"/>
              <a:satOff val="-6334"/>
              <a:lumOff val="8083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smtClean="0">
              <a:latin typeface="JasmineUPC" pitchFamily="18" charset="-34"/>
              <a:cs typeface="JasmineUPC" pitchFamily="18" charset="-34"/>
            </a:rPr>
            <a:t>2</a:t>
          </a:r>
          <a:endParaRPr lang="th-TH" sz="2600" b="1" kern="1200" dirty="0">
            <a:latin typeface="JasmineUPC" pitchFamily="18" charset="-34"/>
            <a:cs typeface="JasmineUPC" pitchFamily="18" charset="-34"/>
          </a:endParaRPr>
        </a:p>
      </dsp:txBody>
      <dsp:txXfrm rot="5400000">
        <a:off x="-167132" y="1133188"/>
        <a:ext cx="1114217" cy="779952"/>
      </dsp:txXfrm>
    </dsp:sp>
    <dsp:sp modelId="{B934B543-CD08-43F6-86EF-C991D6986C6F}">
      <dsp:nvSpPr>
        <dsp:cNvPr id="0" name=""/>
        <dsp:cNvSpPr/>
      </dsp:nvSpPr>
      <dsp:spPr>
        <a:xfrm rot="5400000">
          <a:off x="3742631" y="-1954784"/>
          <a:ext cx="724241" cy="664959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-132837"/>
              <a:satOff val="-6334"/>
              <a:lumOff val="8083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600" b="1" kern="1200" dirty="0" err="1" smtClean="0">
              <a:latin typeface="JasmineUPC" pitchFamily="18" charset="-34"/>
              <a:cs typeface="JasmineUPC" pitchFamily="18" charset="-34"/>
            </a:rPr>
            <a:t>สังคม</a:t>
          </a:r>
          <a:r>
            <a:rPr lang="th-TH" sz="2600" b="1" kern="1200" dirty="0" err="1" smtClean="0">
              <a:latin typeface="JasmineUPC" pitchFamily="18" charset="-34"/>
              <a:cs typeface="JasmineUPC" pitchFamily="18" charset="-34"/>
            </a:rPr>
            <a:t>ดิจิทัล</a:t>
          </a:r>
          <a:r>
            <a:rPr lang="th-TH" sz="2600" b="1" kern="1200" dirty="0" smtClean="0">
              <a:latin typeface="JasmineUPC" pitchFamily="18" charset="-34"/>
              <a:cs typeface="JasmineUPC" pitchFamily="18" charset="-34"/>
            </a:rPr>
            <a:t>และ</a:t>
          </a:r>
          <a:r>
            <a:rPr lang="th-TH" sz="2600" b="1" kern="1200" dirty="0" err="1" smtClean="0">
              <a:latin typeface="JasmineUPC" pitchFamily="18" charset="-34"/>
              <a:cs typeface="JasmineUPC" pitchFamily="18" charset="-34"/>
            </a:rPr>
            <a:t>สมาร์ทโฟน</a:t>
          </a:r>
          <a:r>
            <a:rPr lang="th-TH" sz="2600" b="1" kern="1200" dirty="0" smtClean="0">
              <a:latin typeface="JasmineUPC" pitchFamily="18" charset="-34"/>
              <a:cs typeface="JasmineUPC" pitchFamily="18" charset="-34"/>
            </a:rPr>
            <a:t>อัจฉริยะ</a:t>
          </a:r>
          <a:r>
            <a:rPr lang="th-TH" sz="2600" b="0" kern="1200" dirty="0" smtClean="0">
              <a:latin typeface="JasmineUPC" pitchFamily="18" charset="-34"/>
              <a:cs typeface="JasmineUPC" pitchFamily="18" charset="-34"/>
            </a:rPr>
            <a:t> </a:t>
          </a:r>
          <a:r>
            <a:rPr lang="th-TH" sz="2600" b="0" kern="1200" dirty="0" smtClean="0">
              <a:latin typeface="JasmineUPC" pitchFamily="18" charset="-34"/>
              <a:cs typeface="JasmineUPC" pitchFamily="18" charset="-34"/>
            </a:rPr>
            <a:t>(</a:t>
          </a:r>
          <a:r>
            <a:rPr lang="en-US" sz="2600" b="0" kern="1200" dirty="0" smtClean="0">
              <a:latin typeface="JasmineUPC" pitchFamily="18" charset="-34"/>
              <a:cs typeface="JasmineUPC" pitchFamily="18" charset="-34"/>
            </a:rPr>
            <a:t>digital society)</a:t>
          </a:r>
          <a:endParaRPr lang="th-TH" sz="2600" b="0" kern="1200" dirty="0">
            <a:latin typeface="JasmineUPC" pitchFamily="18" charset="-34"/>
            <a:cs typeface="JasmineUPC" pitchFamily="18" charset="-34"/>
          </a:endParaRPr>
        </a:p>
      </dsp:txBody>
      <dsp:txXfrm rot="5400000">
        <a:off x="3742631" y="-1954784"/>
        <a:ext cx="724241" cy="6649599"/>
      </dsp:txXfrm>
    </dsp:sp>
    <dsp:sp modelId="{39E3E6D8-FE58-4ADF-8AF6-83A3337536D0}">
      <dsp:nvSpPr>
        <dsp:cNvPr id="0" name=""/>
        <dsp:cNvSpPr/>
      </dsp:nvSpPr>
      <dsp:spPr>
        <a:xfrm rot="5400000">
          <a:off x="-167132" y="2218366"/>
          <a:ext cx="1114217" cy="779952"/>
        </a:xfrm>
        <a:prstGeom prst="chevron">
          <a:avLst/>
        </a:prstGeom>
        <a:solidFill>
          <a:schemeClr val="accent1">
            <a:shade val="80000"/>
            <a:hueOff val="-265675"/>
            <a:satOff val="-12668"/>
            <a:lumOff val="16165"/>
            <a:alphaOff val="0"/>
          </a:schemeClr>
        </a:solidFill>
        <a:ln w="9525" cap="flat" cmpd="sng" algn="ctr">
          <a:solidFill>
            <a:schemeClr val="accent1">
              <a:shade val="80000"/>
              <a:hueOff val="-265675"/>
              <a:satOff val="-12668"/>
              <a:lumOff val="16165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600" b="1" kern="1200" smtClean="0">
              <a:latin typeface="JasmineUPC" pitchFamily="18" charset="-34"/>
              <a:cs typeface="JasmineUPC" pitchFamily="18" charset="-34"/>
            </a:rPr>
            <a:t>3</a:t>
          </a:r>
          <a:endParaRPr lang="th-TH" sz="2600" b="1" kern="1200" dirty="0">
            <a:latin typeface="JasmineUPC" pitchFamily="18" charset="-34"/>
            <a:cs typeface="JasmineUPC" pitchFamily="18" charset="-34"/>
          </a:endParaRPr>
        </a:p>
      </dsp:txBody>
      <dsp:txXfrm rot="5400000">
        <a:off x="-167132" y="2218366"/>
        <a:ext cx="1114217" cy="779952"/>
      </dsp:txXfrm>
    </dsp:sp>
    <dsp:sp modelId="{8C852AF0-F488-4C48-AA31-AED92492ECF2}">
      <dsp:nvSpPr>
        <dsp:cNvPr id="0" name=""/>
        <dsp:cNvSpPr/>
      </dsp:nvSpPr>
      <dsp:spPr>
        <a:xfrm rot="5400000">
          <a:off x="3657218" y="-869606"/>
          <a:ext cx="895068" cy="664959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-265675"/>
              <a:satOff val="-12668"/>
              <a:lumOff val="16165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600" b="1" kern="1200" dirty="0" smtClean="0">
              <a:latin typeface="JasmineUPC" pitchFamily="18" charset="-34"/>
              <a:cs typeface="JasmineUPC" pitchFamily="18" charset="-34"/>
            </a:rPr>
            <a:t>สังคมบนบริบทโลกา</a:t>
          </a:r>
          <a:r>
            <a:rPr lang="th-TH" sz="2600" b="1" kern="1200" dirty="0" err="1" smtClean="0">
              <a:latin typeface="JasmineUPC" pitchFamily="18" charset="-34"/>
              <a:cs typeface="JasmineUPC" pitchFamily="18" charset="-34"/>
            </a:rPr>
            <a:t>ภิวัตน์</a:t>
          </a:r>
          <a:r>
            <a:rPr lang="th-TH" sz="2600" b="1" kern="1200" dirty="0" smtClean="0">
              <a:latin typeface="JasmineUPC" pitchFamily="18" charset="-34"/>
              <a:cs typeface="JasmineUPC" pitchFamily="18" charset="-34"/>
            </a:rPr>
            <a:t>ยุคที่ 4.0 </a:t>
          </a:r>
          <a:r>
            <a:rPr lang="th-TH" sz="2600" b="0" kern="1200" dirty="0" smtClean="0">
              <a:latin typeface="JasmineUPC" pitchFamily="18" charset="-34"/>
              <a:cs typeface="JasmineUPC" pitchFamily="18" charset="-34"/>
            </a:rPr>
            <a:t>(</a:t>
          </a:r>
          <a:r>
            <a:rPr lang="en-US" sz="2600" b="0" kern="1200" dirty="0" smtClean="0">
              <a:latin typeface="JasmineUPC" pitchFamily="18" charset="-34"/>
              <a:cs typeface="JasmineUPC" pitchFamily="18" charset="-34"/>
            </a:rPr>
            <a:t>New Wave Globalization</a:t>
          </a:r>
          <a:r>
            <a:rPr lang="th-TH" sz="2600" b="0" kern="1200" dirty="0" smtClean="0">
              <a:latin typeface="JasmineUPC" pitchFamily="18" charset="-34"/>
              <a:cs typeface="JasmineUPC" pitchFamily="18" charset="-34"/>
            </a:rPr>
            <a:t>)</a:t>
          </a:r>
          <a:r>
            <a:rPr lang="en-US" sz="2600" b="0" kern="1200" dirty="0" smtClean="0">
              <a:latin typeface="JasmineUPC" pitchFamily="18" charset="-34"/>
              <a:cs typeface="JasmineUPC" pitchFamily="18" charset="-34"/>
            </a:rPr>
            <a:t> </a:t>
          </a:r>
          <a:endParaRPr lang="th-TH" sz="2600" b="0" kern="1200" dirty="0">
            <a:latin typeface="JasmineUPC" pitchFamily="18" charset="-34"/>
            <a:cs typeface="JasmineUPC" pitchFamily="18" charset="-34"/>
          </a:endParaRPr>
        </a:p>
      </dsp:txBody>
      <dsp:txXfrm rot="5400000">
        <a:off x="3657218" y="-869606"/>
        <a:ext cx="895068" cy="6649599"/>
      </dsp:txXfrm>
    </dsp:sp>
    <dsp:sp modelId="{B6093F86-9F3E-43A6-A5F2-106F57A0C105}">
      <dsp:nvSpPr>
        <dsp:cNvPr id="0" name=""/>
        <dsp:cNvSpPr/>
      </dsp:nvSpPr>
      <dsp:spPr>
        <a:xfrm rot="5400000">
          <a:off x="-167132" y="3151780"/>
          <a:ext cx="1114217" cy="779952"/>
        </a:xfrm>
        <a:prstGeom prst="chevron">
          <a:avLst/>
        </a:prstGeom>
        <a:solidFill>
          <a:schemeClr val="accent1">
            <a:shade val="80000"/>
            <a:hueOff val="-398512"/>
            <a:satOff val="-19001"/>
            <a:lumOff val="24248"/>
            <a:alphaOff val="0"/>
          </a:schemeClr>
        </a:solidFill>
        <a:ln w="9525" cap="flat" cmpd="sng" algn="ctr">
          <a:solidFill>
            <a:schemeClr val="accent1">
              <a:shade val="80000"/>
              <a:hueOff val="-398512"/>
              <a:satOff val="-19001"/>
              <a:lumOff val="24248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600" b="1" kern="1200" dirty="0" smtClean="0">
              <a:latin typeface="JasmineUPC" pitchFamily="18" charset="-34"/>
              <a:cs typeface="JasmineUPC" pitchFamily="18" charset="-34"/>
            </a:rPr>
            <a:t>4</a:t>
          </a:r>
          <a:endParaRPr lang="th-TH" sz="2600" b="1" kern="1200" dirty="0">
            <a:latin typeface="JasmineUPC" pitchFamily="18" charset="-34"/>
            <a:cs typeface="JasmineUPC" pitchFamily="18" charset="-34"/>
          </a:endParaRPr>
        </a:p>
      </dsp:txBody>
      <dsp:txXfrm rot="5400000">
        <a:off x="-167132" y="3151780"/>
        <a:ext cx="1114217" cy="779952"/>
      </dsp:txXfrm>
    </dsp:sp>
    <dsp:sp modelId="{DEA4BA59-D234-4F72-810F-CE87D5CA68F6}">
      <dsp:nvSpPr>
        <dsp:cNvPr id="0" name=""/>
        <dsp:cNvSpPr/>
      </dsp:nvSpPr>
      <dsp:spPr>
        <a:xfrm rot="5400000">
          <a:off x="3742631" y="130158"/>
          <a:ext cx="724241" cy="664959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-398512"/>
              <a:satOff val="-19001"/>
              <a:lumOff val="24248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600" b="1" kern="1200" dirty="0" smtClean="0">
              <a:latin typeface="JasmineUPC" pitchFamily="18" charset="-34"/>
              <a:cs typeface="JasmineUPC" pitchFamily="18" charset="-34"/>
            </a:rPr>
            <a:t>สังคมสามานย์ยึดค่านิยมทางวัตถุ </a:t>
          </a:r>
          <a:r>
            <a:rPr lang="th-TH" sz="2600" b="0" kern="1200" dirty="0" smtClean="0">
              <a:latin typeface="JasmineUPC" pitchFamily="18" charset="-34"/>
              <a:cs typeface="JasmineUPC" pitchFamily="18" charset="-34"/>
            </a:rPr>
            <a:t>(</a:t>
          </a:r>
          <a:r>
            <a:rPr lang="en-US" sz="2600" b="0" kern="1200" dirty="0" smtClean="0">
              <a:latin typeface="JasmineUPC" pitchFamily="18" charset="-34"/>
              <a:cs typeface="JasmineUPC" pitchFamily="18" charset="-34"/>
            </a:rPr>
            <a:t>Evil Society</a:t>
          </a:r>
          <a:r>
            <a:rPr lang="th-TH" sz="2600" b="0" kern="1200" dirty="0" smtClean="0">
              <a:latin typeface="JasmineUPC" pitchFamily="18" charset="-34"/>
              <a:cs typeface="JasmineUPC" pitchFamily="18" charset="-34"/>
            </a:rPr>
            <a:t>)</a:t>
          </a:r>
          <a:endParaRPr lang="th-TH" sz="2600" b="0" kern="1200" dirty="0">
            <a:latin typeface="JasmineUPC" pitchFamily="18" charset="-34"/>
            <a:cs typeface="JasmineUPC" pitchFamily="18" charset="-34"/>
          </a:endParaRPr>
        </a:p>
      </dsp:txBody>
      <dsp:txXfrm rot="5400000">
        <a:off x="3742631" y="130158"/>
        <a:ext cx="724241" cy="6649599"/>
      </dsp:txXfrm>
    </dsp:sp>
    <dsp:sp modelId="{ACCF0D0E-7FDE-45BA-90F6-205C45F573C3}">
      <dsp:nvSpPr>
        <dsp:cNvPr id="0" name=""/>
        <dsp:cNvSpPr/>
      </dsp:nvSpPr>
      <dsp:spPr>
        <a:xfrm rot="5400000">
          <a:off x="-167132" y="4259735"/>
          <a:ext cx="1114217" cy="779952"/>
        </a:xfrm>
        <a:prstGeom prst="chevron">
          <a:avLst/>
        </a:prstGeom>
        <a:solidFill>
          <a:schemeClr val="accent1">
            <a:shade val="80000"/>
            <a:hueOff val="-531350"/>
            <a:satOff val="-25335"/>
            <a:lumOff val="32330"/>
            <a:alphaOff val="0"/>
          </a:schemeClr>
        </a:solidFill>
        <a:ln w="9525" cap="flat" cmpd="sng" algn="ctr">
          <a:solidFill>
            <a:schemeClr val="accent1">
              <a:shade val="80000"/>
              <a:hueOff val="-531350"/>
              <a:satOff val="-25335"/>
              <a:lumOff val="3233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600" kern="1200" dirty="0" smtClean="0"/>
            <a:t>5</a:t>
          </a:r>
          <a:endParaRPr lang="th-TH" sz="2600" kern="1200" dirty="0"/>
        </a:p>
      </dsp:txBody>
      <dsp:txXfrm rot="5400000">
        <a:off x="-167132" y="4259735"/>
        <a:ext cx="1114217" cy="779952"/>
      </dsp:txXfrm>
    </dsp:sp>
    <dsp:sp modelId="{45F96D05-9B2E-40B9-8745-027E52A1BBDE}">
      <dsp:nvSpPr>
        <dsp:cNvPr id="0" name=""/>
        <dsp:cNvSpPr/>
      </dsp:nvSpPr>
      <dsp:spPr>
        <a:xfrm rot="5400000">
          <a:off x="3742631" y="1129923"/>
          <a:ext cx="724241" cy="664959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-531350"/>
              <a:satOff val="-25335"/>
              <a:lumOff val="3233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600" b="1" kern="1200" dirty="0" smtClean="0">
              <a:latin typeface="JasmineUPC" pitchFamily="18" charset="-34"/>
              <a:cs typeface="JasmineUPC" pitchFamily="18" charset="-34"/>
            </a:rPr>
            <a:t>สังคมสูงอายุ </a:t>
          </a:r>
          <a:r>
            <a:rPr lang="en-US" sz="2600" b="0" kern="1200" dirty="0" smtClean="0">
              <a:latin typeface="JasmineUPC" pitchFamily="18" charset="-34"/>
              <a:cs typeface="JasmineUPC" pitchFamily="18" charset="-34"/>
            </a:rPr>
            <a:t>(Hi-Aging Society)</a:t>
          </a:r>
          <a:endParaRPr lang="th-TH" sz="2600" kern="1200" dirty="0"/>
        </a:p>
      </dsp:txBody>
      <dsp:txXfrm rot="5400000">
        <a:off x="3742631" y="1129923"/>
        <a:ext cx="724241" cy="66495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l">
              <a:defRPr sz="13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r">
              <a:defRPr sz="1300"/>
            </a:lvl1pPr>
          </a:lstStyle>
          <a:p>
            <a:fld id="{819BC6E2-B2F4-4D51-9B9E-08A94667ED05}" type="datetimeFigureOut">
              <a:rPr lang="th-TH" smtClean="0"/>
              <a:pPr/>
              <a:t>05/10/59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2" tIns="47781" rIns="95562" bIns="47781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5562" tIns="47781" rIns="95562" bIns="4778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l">
              <a:defRPr sz="13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r">
              <a:defRPr sz="1300"/>
            </a:lvl1pPr>
          </a:lstStyle>
          <a:p>
            <a:fld id="{E8207EC9-6C7C-445B-8475-D6B8E905641D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207EC9-6C7C-445B-8475-D6B8E905641D}" type="slidenum">
              <a:rPr lang="th-TH" smtClean="0"/>
              <a:pPr/>
              <a:t>1</a:t>
            </a:fld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55B82-A788-46D0-BCE2-236788CC16B4}" type="datetime1">
              <a:rPr lang="en-US" smtClean="0"/>
              <a:pPr/>
              <a:t>10/5/2016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www.tanitsorat.com</a:t>
            </a:r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 sz="1400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7EAB-5858-4267-A36B-5C687F78C1B6}" type="datetime1">
              <a:rPr lang="en-US" smtClean="0"/>
              <a:pPr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www.tanitsorat.com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7D7FA-0994-41D5-BBA2-92541ED8C8D7}" type="datetime1">
              <a:rPr lang="en-US" smtClean="0"/>
              <a:pPr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www.tanitsorat.com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C2CD6-E04E-404A-B584-E0258F80F1B7}" type="datetime1">
              <a:rPr lang="en-US" smtClean="0"/>
              <a:pPr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www.tanitsorat.com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D4BC-A60E-4DDE-A8DE-12638DD0AF88}" type="datetime1">
              <a:rPr lang="en-US" smtClean="0"/>
              <a:pPr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kumimoji="0" lang="en-US" smtClean="0"/>
              <a:t>www.tanitsorat.com</a:t>
            </a:r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045B1-1A59-4590-B55B-31B0570BF440}" type="datetime1">
              <a:rPr lang="en-US" smtClean="0"/>
              <a:pPr/>
              <a:t>10/5/2016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www.tanitsorat.com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75455-B6F1-4C81-8AF8-E7329E5D2741}" type="datetime1">
              <a:rPr lang="en-US" smtClean="0"/>
              <a:pPr/>
              <a:t>10/5/2016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www.tanitsorat.com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4AEAB-09F9-49C2-A3E9-73782507B2AA}" type="datetime1">
              <a:rPr lang="en-US" smtClean="0"/>
              <a:pPr/>
              <a:t>10/5/2016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www.tanitsorat.com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497F3-3A83-4437-8C54-51C5EC58D2EE}" type="datetime1">
              <a:rPr lang="en-US" smtClean="0"/>
              <a:pPr/>
              <a:t>10/5/2016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www.tanitsorat.com</a:t>
            </a:r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8F422-76CC-4A2A-AD5E-0DBF301E2393}" type="datetime1">
              <a:rPr lang="en-US" smtClean="0"/>
              <a:pPr/>
              <a:t>10/5/2016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www.tanitsorat.com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5A7F6-5904-42D8-862A-93A79976AC2B}" type="datetime1">
              <a:rPr lang="en-US" smtClean="0"/>
              <a:pPr/>
              <a:t>10/5/2016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kumimoji="0" lang="en-US" smtClean="0"/>
              <a:t>www.tanitsorat.com</a:t>
            </a:r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33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CEF68C95-3679-4D79-BF26-344548DB1609}" type="datetime1">
              <a:rPr lang="en-US" smtClean="0"/>
              <a:pPr algn="r" eaLnBrk="1" latinLnBrk="0" hangingPunct="1"/>
              <a:t>10/5/2016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kumimoji="0" lang="en-US" sz="1400" smtClean="0">
                <a:solidFill>
                  <a:schemeClr val="tx2"/>
                </a:solidFill>
              </a:rPr>
              <a:t>www.tanitsorat.com</a:t>
            </a:r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eaLnBrk="1" latinLnBrk="0" hangingPunct="1"/>
            <a:fld id="{6F42FDE4-A7DD-41A7-A0A6-9B649FB43336}" type="slidenum">
              <a:rPr kumimoji="0" lang="en-US" smtClean="0"/>
              <a:pPr algn="ctr" eaLnBrk="1" latinLnBrk="0" hangingPunct="1"/>
              <a:t>‹#›</a:t>
            </a:fld>
            <a:endParaRPr kumimoji="0" lang="en-US" sz="14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ipe dir="d"/>
  </p:transition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alphaModFix amt="33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33483" y="2857496"/>
            <a:ext cx="7929618" cy="3000396"/>
          </a:xfrm>
          <a:solidFill>
            <a:schemeClr val="lt1">
              <a:alpha val="43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bIns="91440" anchor="ctr" anchorCtr="0">
            <a:normAutofit fontScale="97500"/>
          </a:bodyPr>
          <a:lstStyle/>
          <a:p>
            <a:pPr>
              <a:spcBef>
                <a:spcPct val="0"/>
              </a:spcBef>
            </a:pPr>
            <a:r>
              <a:rPr lang="th-TH" sz="3600" b="1" dirty="0" smtClean="0">
                <a:solidFill>
                  <a:sysClr val="windowText" lastClr="000000"/>
                </a:solidFill>
                <a:latin typeface="JasmineUPC" pitchFamily="18" charset="-34"/>
                <a:ea typeface="+mj-ea"/>
                <a:cs typeface="JasmineUPC" pitchFamily="18" charset="-34"/>
              </a:rPr>
              <a:t>โดย ดร.ธนิต </a:t>
            </a:r>
            <a:r>
              <a:rPr lang="th-TH" sz="3600" b="1" dirty="0" err="1" smtClean="0">
                <a:solidFill>
                  <a:sysClr val="windowText" lastClr="000000"/>
                </a:solidFill>
                <a:latin typeface="JasmineUPC" pitchFamily="18" charset="-34"/>
                <a:ea typeface="+mj-ea"/>
                <a:cs typeface="JasmineUPC" pitchFamily="18" charset="-34"/>
              </a:rPr>
              <a:t>โส</a:t>
            </a:r>
            <a:r>
              <a:rPr lang="th-TH" sz="3600" b="1" dirty="0" smtClean="0">
                <a:solidFill>
                  <a:sysClr val="windowText" lastClr="000000"/>
                </a:solidFill>
                <a:latin typeface="JasmineUPC" pitchFamily="18" charset="-34"/>
                <a:ea typeface="+mj-ea"/>
                <a:cs typeface="JasmineUPC" pitchFamily="18" charset="-34"/>
              </a:rPr>
              <a:t>รัตน์</a:t>
            </a:r>
          </a:p>
          <a:p>
            <a:pPr>
              <a:spcBef>
                <a:spcPct val="0"/>
              </a:spcBef>
            </a:pPr>
            <a:r>
              <a:rPr lang="th-TH" sz="3300" dirty="0" smtClean="0">
                <a:solidFill>
                  <a:sysClr val="windowText" lastClr="000000"/>
                </a:solidFill>
                <a:latin typeface="JasmineUPC" pitchFamily="18" charset="-34"/>
                <a:ea typeface="+mj-ea"/>
                <a:cs typeface="JasmineUPC" pitchFamily="18" charset="-34"/>
              </a:rPr>
              <a:t>บรรยายให้กับ</a:t>
            </a:r>
            <a:r>
              <a:rPr lang="th-TH" sz="3600" b="1" dirty="0" smtClean="0">
                <a:solidFill>
                  <a:sysClr val="windowText" lastClr="000000"/>
                </a:solidFill>
                <a:latin typeface="JasmineUPC" pitchFamily="18" charset="-34"/>
                <a:ea typeface="+mj-ea"/>
                <a:cs typeface="JasmineUPC" pitchFamily="18" charset="-34"/>
              </a:rPr>
              <a:t/>
            </a:r>
            <a:br>
              <a:rPr lang="th-TH" sz="3600" b="1" dirty="0" smtClean="0">
                <a:solidFill>
                  <a:sysClr val="windowText" lastClr="000000"/>
                </a:solidFill>
                <a:latin typeface="JasmineUPC" pitchFamily="18" charset="-34"/>
                <a:ea typeface="+mj-ea"/>
                <a:cs typeface="JasmineUPC" pitchFamily="18" charset="-34"/>
              </a:rPr>
            </a:br>
            <a:r>
              <a:rPr lang="th-TH" sz="3600" b="1" dirty="0" smtClean="0">
                <a:solidFill>
                  <a:sysClr val="windowText" lastClr="000000"/>
                </a:solidFill>
                <a:latin typeface="JasmineUPC" pitchFamily="18" charset="-34"/>
                <a:ea typeface="+mj-ea"/>
                <a:cs typeface="JasmineUPC" pitchFamily="18" charset="-34"/>
              </a:rPr>
              <a:t>คณะสังคมสงเคราะห์ศาสตร์ มหาวิทยาลัยธรรมศาสตร์</a:t>
            </a:r>
          </a:p>
          <a:p>
            <a:pPr>
              <a:spcBef>
                <a:spcPct val="0"/>
              </a:spcBef>
            </a:pPr>
            <a:r>
              <a:rPr lang="th-TH" sz="3300" dirty="0" smtClean="0">
                <a:solidFill>
                  <a:sysClr val="windowText" lastClr="000000"/>
                </a:solidFill>
                <a:latin typeface="JasmineUPC" pitchFamily="18" charset="-34"/>
                <a:ea typeface="+mj-ea"/>
                <a:cs typeface="JasmineUPC" pitchFamily="18" charset="-34"/>
              </a:rPr>
              <a:t>วันพฤหัสบดีที่ 6 ตุลาคม 2559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57158" y="428604"/>
            <a:ext cx="8429684" cy="1785950"/>
          </a:xfrm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th-TH" sz="4400" b="1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การทำงานพัฒนาสังคม </a:t>
            </a:r>
            <a:r>
              <a:rPr lang="en-US" sz="4400" b="1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:</a:t>
            </a:r>
            <a:r>
              <a:rPr lang="th-TH" sz="4400" b="1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/>
            </a:r>
            <a:br>
              <a:rPr lang="th-TH" sz="4400" b="1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</a:br>
            <a:r>
              <a:rPr lang="th-TH" sz="4400" b="1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ทิศทางการทำงานในกระแสการเปลี่ยนแปลง</a:t>
            </a:r>
            <a:endParaRPr lang="th-TH" sz="4400" b="1" dirty="0">
              <a:solidFill>
                <a:schemeClr val="tx1"/>
              </a:solidFill>
              <a:latin typeface="JasmineUPC" pitchFamily="18" charset="-34"/>
              <a:cs typeface="JasmineUPC" pitchFamily="18" charset="-34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000364" y="6472262"/>
            <a:ext cx="3962400" cy="457200"/>
          </a:xfrm>
        </p:spPr>
        <p:txBody>
          <a:bodyPr/>
          <a:lstStyle/>
          <a:p>
            <a:pPr algn="ctr"/>
            <a:r>
              <a:rPr kumimoji="0" lang="en-US" dirty="0" smtClean="0">
                <a:latin typeface="Cordia New" pitchFamily="34" charset="-34"/>
                <a:cs typeface="Cordia New" pitchFamily="34" charset="-34"/>
              </a:rPr>
              <a:t>www.tanitsorat.com</a:t>
            </a:r>
            <a:endParaRPr kumimoji="0" lang="en-US" dirty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alphaModFix amt="33000"/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85786" y="1928802"/>
            <a:ext cx="7772400" cy="1733544"/>
          </a:xfrm>
        </p:spPr>
        <p:txBody>
          <a:bodyPr>
            <a:prstTxWarp prst="textTriangle">
              <a:avLst/>
            </a:prstTxWarp>
          </a:bodyPr>
          <a:lstStyle/>
          <a:p>
            <a:pPr algn="ctr">
              <a:buNone/>
            </a:pPr>
            <a:r>
              <a:rPr lang="en-US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6350" stA="55000" endA="50" endPos="85000" dist="29997" dir="5400000" sy="-100000" algn="bl" rotWithShape="0"/>
                </a:effectLst>
              </a:rPr>
              <a:t>END</a:t>
            </a:r>
            <a:endParaRPr lang="th-TH" dirty="0"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reflection blurRad="6350" stA="55000" endA="50" endPos="85000" dist="29997" dir="5400000" sy="-100000" algn="bl" rotWithShape="0"/>
              </a:effectLst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38492" y="6472262"/>
            <a:ext cx="3962400" cy="457200"/>
          </a:xfrm>
        </p:spPr>
        <p:txBody>
          <a:bodyPr/>
          <a:lstStyle/>
          <a:p>
            <a:pPr algn="ctr"/>
            <a:r>
              <a:rPr kumimoji="0" lang="en-US" dirty="0" smtClean="0">
                <a:latin typeface="Cordia New" pitchFamily="34" charset="-34"/>
                <a:cs typeface="Cordia New" pitchFamily="34" charset="-34"/>
              </a:rPr>
              <a:t>www.tanitsorat.com</a:t>
            </a:r>
            <a:endParaRPr kumimoji="0" lang="en-US" dirty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9704" y="6440470"/>
            <a:ext cx="514296" cy="417530"/>
          </a:xfrm>
        </p:spPr>
        <p:txBody>
          <a:bodyPr>
            <a:normAutofit/>
          </a:bodyPr>
          <a:lstStyle/>
          <a:p>
            <a:pPr algn="ctr"/>
            <a:r>
              <a:rPr lang="th-TH" sz="1600" dirty="0" smtClean="0">
                <a:latin typeface="JasmineUPC" pitchFamily="18" charset="-34"/>
                <a:cs typeface="JasmineUPC" pitchFamily="18" charset="-34"/>
              </a:rPr>
              <a:t>2</a:t>
            </a:r>
            <a:endParaRPr lang="th-TH" sz="1600" dirty="0">
              <a:latin typeface="JasmineUPC" pitchFamily="18" charset="-34"/>
              <a:cs typeface="JasmineUPC" pitchFamily="18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1472" y="1357298"/>
            <a:ext cx="7929618" cy="4643470"/>
          </a:xfrm>
          <a:prstGeom prst="rect">
            <a:avLst/>
          </a:prstGeom>
          <a:solidFill>
            <a:schemeClr val="bg1">
              <a:alpha val="68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/>
            <a:r>
              <a:rPr lang="th-TH" sz="3200" b="1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นิยาม</a:t>
            </a:r>
            <a:r>
              <a:rPr lang="th-TH" sz="3200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: </a:t>
            </a:r>
            <a:r>
              <a:rPr lang="th-TH" sz="3200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คนกลุ่มหนึ่งที่มีความสัมพันธ์และการปฏิสัมพันธ์ต่อกัน ทั้งเชื้อชาติ วัฒนธรรม ประเพณี และหรือการอยู่รวมกันภายใต้องค์ประกอบต่างๆ เช่น</a:t>
            </a:r>
            <a:r>
              <a:rPr lang="th-TH" sz="3200" dirty="0" smtClean="0">
                <a:solidFill>
                  <a:schemeClr val="tx1"/>
                </a:solidFill>
                <a:latin typeface="kt_smarn seree" pitchFamily="2" charset="0"/>
                <a:cs typeface="kt_smarn seree" pitchFamily="2" charset="0"/>
              </a:rPr>
              <a:t> </a:t>
            </a:r>
            <a:r>
              <a:rPr lang="th-TH" sz="3200" dirty="0" smtClean="0">
                <a:solidFill>
                  <a:schemeClr val="tx1"/>
                </a:solidFill>
                <a:latin typeface="Eak Wannaree UNI" pitchFamily="18" charset="-34"/>
                <a:cs typeface="Eak Wannaree UNI" pitchFamily="18" charset="-34"/>
              </a:rPr>
              <a:t>กฎเกณฑ์ ระเบียบ แบบแผนซึ่งเป็นที่ยอมรับ</a:t>
            </a:r>
            <a:r>
              <a:rPr lang="th-TH" sz="3200" dirty="0" smtClean="0">
                <a:solidFill>
                  <a:schemeClr val="tx1"/>
                </a:solidFill>
                <a:latin typeface="V.11.3SuphanFonts THAI" pitchFamily="2" charset="0"/>
                <a:cs typeface="V.11.3SuphanFonts THAI" pitchFamily="2" charset="0"/>
              </a:rPr>
              <a:t> </a:t>
            </a:r>
            <a:r>
              <a:rPr lang="th-TH" sz="3200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โดยแต่ละคนซึ่งอยู่เป็นหน่วยหนึ่งของประชากรในสังคมต่างมีสิทธิและหน้าที่ซึ่งต้องปฏิบัติต่อกันเพื่อให้สังคมนั้นสามารถอยู่ร่วมกันได้ด้วยความ</a:t>
            </a:r>
            <a:r>
              <a:rPr lang="th-TH" sz="3200" dirty="0" err="1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ผาสุข</a:t>
            </a:r>
            <a:r>
              <a:rPr lang="th-TH" sz="3200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และสงบเรียบร้อย</a:t>
            </a:r>
            <a:r>
              <a:rPr lang="th-TH" sz="3200" dirty="0" smtClean="0">
                <a:solidFill>
                  <a:schemeClr val="tx1"/>
                </a:solidFill>
                <a:latin typeface="PSLxChalalaiClassic" pitchFamily="2" charset="-34"/>
                <a:cs typeface="PSLxChalalaiClassic" pitchFamily="2" charset="-34"/>
              </a:rPr>
              <a:t> </a:t>
            </a:r>
            <a:r>
              <a:rPr lang="th-TH" sz="3200" dirty="0" smtClean="0">
                <a:solidFill>
                  <a:schemeClr val="tx1"/>
                </a:solidFill>
                <a:latin typeface="Eak Wannaree UNI" pitchFamily="18" charset="-34"/>
                <a:cs typeface="Eak Wannaree UNI" pitchFamily="18" charset="-34"/>
              </a:rPr>
              <a:t>สังคมที่ดีเกี่ยวข้องกับคุณภาพชีวิตทั้งด้านเศรษฐกิจ ความมั่นคง และความเป็นอยู่ที่ดีของคนและการดำรงอยู่ของสังคมอย่างมั่นคงและยั่งยืน  </a:t>
            </a:r>
          </a:p>
        </p:txBody>
      </p:sp>
      <p:sp>
        <p:nvSpPr>
          <p:cNvPr id="6" name="Rectangle 5"/>
          <p:cNvSpPr/>
          <p:nvPr/>
        </p:nvSpPr>
        <p:spPr>
          <a:xfrm>
            <a:off x="571472" y="428604"/>
            <a:ext cx="321471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6000" b="1" dirty="0" smtClean="0">
                <a:latin typeface="JasmineUPC" pitchFamily="18" charset="-34"/>
                <a:cs typeface="JasmineUPC" pitchFamily="18" charset="-34"/>
              </a:rPr>
              <a:t>สังคม</a:t>
            </a:r>
            <a:r>
              <a:rPr lang="th-TH" sz="6000" dirty="0" smtClean="0">
                <a:latin typeface="JasmineUPC" pitchFamily="18" charset="-34"/>
                <a:cs typeface="JasmineUPC" pitchFamily="18" charset="-34"/>
              </a:rPr>
              <a:t> </a:t>
            </a:r>
            <a:endParaRPr lang="th-TH" sz="60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824178" y="6400824"/>
            <a:ext cx="3962400" cy="457200"/>
          </a:xfrm>
        </p:spPr>
        <p:txBody>
          <a:bodyPr anchor="ctr" anchorCtr="0"/>
          <a:lstStyle/>
          <a:p>
            <a:pPr algn="ctr"/>
            <a:r>
              <a:rPr lang="en-US" dirty="0" smtClean="0">
                <a:latin typeface="Cordia New" pitchFamily="34" charset="-34"/>
                <a:cs typeface="Cordia New" pitchFamily="34" charset="-34"/>
              </a:rPr>
              <a:t>www.tanitsorat.com</a:t>
            </a:r>
            <a:endParaRPr lang="en-US" dirty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142860"/>
            <a:ext cx="7772400" cy="1143000"/>
          </a:xfrm>
        </p:spPr>
        <p:txBody>
          <a:bodyPr>
            <a:normAutofit/>
          </a:bodyPr>
          <a:lstStyle/>
          <a:p>
            <a:r>
              <a:rPr lang="th-TH" sz="4800" b="1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การเปลี่ยนแปลง </a:t>
            </a:r>
            <a:endParaRPr lang="th-TH" sz="4800" b="1" dirty="0">
              <a:solidFill>
                <a:schemeClr val="tx1"/>
              </a:solidFill>
              <a:latin typeface="JasmineUPC" pitchFamily="18" charset="-34"/>
              <a:cs typeface="Jasmine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57252" y="1357298"/>
            <a:ext cx="7986714" cy="4552968"/>
          </a:xfrm>
          <a:solidFill>
            <a:schemeClr val="bg1">
              <a:alpha val="64000"/>
            </a:schemeClr>
          </a:solidFill>
          <a:ln>
            <a:solidFill>
              <a:schemeClr val="accent1"/>
            </a:solidFill>
          </a:ln>
        </p:spPr>
        <p:txBody>
          <a:bodyPr anchor="ctr" anchorCtr="0">
            <a:noAutofit/>
          </a:bodyPr>
          <a:lstStyle/>
          <a:p>
            <a:pPr algn="thaiDist">
              <a:buNone/>
            </a:pPr>
            <a:r>
              <a:rPr lang="th-TH" sz="3200" b="1" dirty="0" smtClean="0">
                <a:latin typeface="JasmineUPC" pitchFamily="18" charset="-34"/>
                <a:cs typeface="JasmineUPC" pitchFamily="18" charset="-34"/>
              </a:rPr>
              <a:t>	นิยาม</a:t>
            </a:r>
            <a:r>
              <a:rPr lang="en-US" sz="3200" dirty="0" smtClean="0">
                <a:latin typeface="JasmineUPC" pitchFamily="18" charset="-34"/>
                <a:cs typeface="JasmineUPC" pitchFamily="18" charset="-34"/>
              </a:rPr>
              <a:t>: </a:t>
            </a:r>
            <a:r>
              <a:rPr lang="th-TH" sz="3200" dirty="0" smtClean="0">
                <a:latin typeface="JasmineUPC" pitchFamily="18" charset="-34"/>
                <a:cs typeface="JasmineUPC" pitchFamily="18" charset="-34"/>
              </a:rPr>
              <a:t>คลื่นพลวัตรของการเปลี่ยนในแต่ละช่วงเวลา</a:t>
            </a:r>
            <a:r>
              <a:rPr lang="th-TH" sz="3200" dirty="0" smtClean="0">
                <a:latin typeface="kt_smarn seree" pitchFamily="2" charset="0"/>
                <a:cs typeface="kt_smarn seree" pitchFamily="2" charset="0"/>
              </a:rPr>
              <a:t> </a:t>
            </a:r>
            <a:r>
              <a:rPr lang="th-TH" sz="3200" dirty="0" smtClean="0">
                <a:latin typeface="Eak Wannaree UNI" pitchFamily="18" charset="-34"/>
                <a:cs typeface="Eak Wannaree UNI" pitchFamily="18" charset="-34"/>
              </a:rPr>
              <a:t>ซึ่งมีผลต่อการครอบงำทางความคิดและพฤติกรรมของคนในสังคมทั้งในระดับครัวเรือน ชุมชน เมือง ประเทศ และภูมิภาค</a:t>
            </a:r>
            <a:r>
              <a:rPr lang="th-TH" sz="3200" dirty="0" smtClean="0">
                <a:latin typeface="PSLxChalalaiClassic" pitchFamily="2" charset="-34"/>
                <a:cs typeface="PSLxChalalaiClassic" pitchFamily="2" charset="-34"/>
              </a:rPr>
              <a:t> </a:t>
            </a:r>
            <a:r>
              <a:rPr lang="th-TH" sz="3200" dirty="0" smtClean="0">
                <a:latin typeface="JasmineUPC" pitchFamily="18" charset="-34"/>
                <a:cs typeface="JasmineUPC" pitchFamily="18" charset="-34"/>
              </a:rPr>
              <a:t>หากเป็นในระดับโลกเป็นกระแสการเปลี่ยนแปลงภายใต้โลกา</a:t>
            </a:r>
            <a:r>
              <a:rPr lang="th-TH" sz="3200" dirty="0" err="1" smtClean="0">
                <a:latin typeface="JasmineUPC" pitchFamily="18" charset="-34"/>
                <a:cs typeface="JasmineUPC" pitchFamily="18" charset="-34"/>
              </a:rPr>
              <a:t>ภิวัตน์</a:t>
            </a:r>
            <a:r>
              <a:rPr lang="th-TH" sz="3200" dirty="0" smtClean="0">
                <a:latin typeface="JasmineUPC" pitchFamily="18" charset="-34"/>
                <a:cs typeface="JasmineUPC" pitchFamily="18" charset="-34"/>
              </a:rPr>
              <a:t> (</a:t>
            </a:r>
            <a:r>
              <a:rPr lang="en-US" sz="3200" dirty="0" smtClean="0">
                <a:latin typeface="JasmineUPC" pitchFamily="18" charset="-34"/>
                <a:cs typeface="JasmineUPC" pitchFamily="18" charset="-34"/>
              </a:rPr>
              <a:t>Globalization</a:t>
            </a:r>
            <a:r>
              <a:rPr lang="th-TH" sz="3200" dirty="0" smtClean="0">
                <a:latin typeface="JasmineUPC" pitchFamily="18" charset="-34"/>
                <a:cs typeface="JasmineUPC" pitchFamily="18" charset="-34"/>
              </a:rPr>
              <a:t>) ซึ่งกระแสการเปลี่ยนมีผลต่อการเปลี่ยนแปลงความเชื่อของคนในสังคมในเรื่องหนึ่งเรื่องใด กระทบทั้งบวกและลบต่อการดำรงชีวิตร่วมกัน ตลอดจนความมั่นคงและคุณภาพชีวิตของคนในสังคม</a:t>
            </a:r>
            <a:endParaRPr lang="th-TH" sz="3200" dirty="0">
              <a:latin typeface="JasmineUPC" pitchFamily="18" charset="-34"/>
              <a:cs typeface="JasmineUPC" pitchFamily="18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71802" y="6500834"/>
            <a:ext cx="3962400" cy="457200"/>
          </a:xfrm>
        </p:spPr>
        <p:txBody>
          <a:bodyPr anchor="ctr" anchorCtr="0"/>
          <a:lstStyle/>
          <a:p>
            <a:pPr algn="ctr"/>
            <a:r>
              <a:rPr lang="en-US" dirty="0" smtClean="0">
                <a:latin typeface="Cordia New" pitchFamily="34" charset="-34"/>
                <a:cs typeface="Cordia New" pitchFamily="34" charset="-34"/>
              </a:rPr>
              <a:t>www.tanitsorat.com</a:t>
            </a:r>
            <a:endParaRPr lang="en-US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629704" y="6440470"/>
            <a:ext cx="514296" cy="41753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1600" dirty="0" smtClean="0">
                <a:solidFill>
                  <a:schemeClr val="tx2"/>
                </a:solidFill>
                <a:latin typeface="JasmineUPC" pitchFamily="18" charset="-34"/>
                <a:ea typeface="+mj-ea"/>
                <a:cs typeface="JasmineUPC" pitchFamily="18" charset="-34"/>
              </a:rPr>
              <a:t>3</a:t>
            </a:r>
            <a:endParaRPr kumimoji="0" lang="th-TH" sz="1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JasmineUPC" pitchFamily="18" charset="-34"/>
              <a:ea typeface="+mj-ea"/>
              <a:cs typeface="JasmineUPC" pitchFamily="18" charset="-34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115328" cy="1285884"/>
          </a:xfrm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th-TH" b="1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ทิศทางและกระแสการเปลี่ยนแปลง</a:t>
            </a:r>
            <a:br>
              <a:rPr lang="th-TH" b="1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</a:br>
            <a:r>
              <a:rPr lang="th-TH" b="1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ซึ่งมีผลกระทบต่อการพัฒนาสังคมไทย</a:t>
            </a:r>
            <a:endParaRPr lang="th-TH" b="1" dirty="0">
              <a:solidFill>
                <a:schemeClr val="tx1"/>
              </a:solidFill>
              <a:latin typeface="JasmineUPC" pitchFamily="18" charset="-34"/>
              <a:cs typeface="JasmineUPC" pitchFamily="18" charset="-34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1000100" y="1643050"/>
          <a:ext cx="7429552" cy="5214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09930" y="6500834"/>
            <a:ext cx="3962400" cy="457200"/>
          </a:xfrm>
        </p:spPr>
        <p:txBody>
          <a:bodyPr anchor="ctr" anchorCtr="0"/>
          <a:lstStyle/>
          <a:p>
            <a:pPr algn="ctr"/>
            <a:r>
              <a:rPr lang="en-US" dirty="0" smtClean="0">
                <a:latin typeface="Cordia New" pitchFamily="34" charset="-34"/>
                <a:cs typeface="Cordia New" pitchFamily="34" charset="-34"/>
              </a:rPr>
              <a:t>www.tanitsorat.com</a:t>
            </a:r>
            <a:endParaRPr lang="en-US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629704" y="6440470"/>
            <a:ext cx="514296" cy="41753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1600" dirty="0" smtClean="0">
                <a:solidFill>
                  <a:schemeClr val="tx2"/>
                </a:solidFill>
                <a:latin typeface="JasmineUPC" pitchFamily="18" charset="-34"/>
                <a:ea typeface="+mj-ea"/>
                <a:cs typeface="JasmineUPC" pitchFamily="18" charset="-34"/>
              </a:rPr>
              <a:t>4</a:t>
            </a:r>
            <a:endParaRPr kumimoji="0" lang="th-TH" sz="1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JasmineUPC" pitchFamily="18" charset="-34"/>
              <a:ea typeface="+mj-ea"/>
              <a:cs typeface="JasmineUPC" pitchFamily="18" charset="-34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428604"/>
            <a:ext cx="8715404" cy="164307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 anchorCtr="0">
            <a:normAutofit fontScale="90000"/>
          </a:bodyPr>
          <a:lstStyle/>
          <a:p>
            <a:pPr algn="thaiDist"/>
            <a:r>
              <a:rPr lang="th-TH" sz="4400" b="1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1. สังคมต่างความคิด </a:t>
            </a:r>
            <a:r>
              <a:rPr lang="en-US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(</a:t>
            </a:r>
            <a:r>
              <a:rPr lang="en-US" sz="3300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Differentiate Thinking Society) : </a:t>
            </a:r>
            <a:r>
              <a:rPr lang="th-TH" sz="3300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เป็นปัจจัย</a:t>
            </a:r>
            <a:br>
              <a:rPr lang="th-TH" sz="3300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</a:br>
            <a:r>
              <a:rPr lang="th-TH" sz="3300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      ไห้สังคมแตกแยกเกิดการต่อต้าน ขาดความปรองดอง นำไปสู่สังคม</a:t>
            </a:r>
            <a:br>
              <a:rPr lang="th-TH" sz="3300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</a:br>
            <a:r>
              <a:rPr lang="th-TH" sz="3300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      ล้มเหลวและประเทศอ่อนแอ</a:t>
            </a:r>
            <a:endParaRPr lang="th-TH" sz="3300" dirty="0">
              <a:solidFill>
                <a:schemeClr val="tx1"/>
              </a:solidFill>
              <a:latin typeface="JasmineUPC" pitchFamily="18" charset="-34"/>
              <a:cs typeface="Jasmine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71472" y="2143116"/>
            <a:ext cx="7986714" cy="4214842"/>
          </a:xfrm>
          <a:solidFill>
            <a:schemeClr val="bg1">
              <a:alpha val="74000"/>
            </a:schemeClr>
          </a:solidFill>
          <a:ln>
            <a:solidFill>
              <a:schemeClr val="accent1"/>
            </a:solidFill>
          </a:ln>
        </p:spPr>
        <p:txBody>
          <a:bodyPr anchor="ctr" anchorCtr="0"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th-TH" sz="3000" b="1" dirty="0" smtClean="0">
                <a:latin typeface="JasmineUPC" pitchFamily="18" charset="-34"/>
                <a:cs typeface="JasmineUPC" pitchFamily="18" charset="-34"/>
              </a:rPr>
              <a:t>คิดต่างทางวัย </a:t>
            </a:r>
            <a:r>
              <a:rPr lang="th-TH" sz="3000" dirty="0" smtClean="0">
                <a:latin typeface="JasmineUPC" pitchFamily="18" charset="-34"/>
                <a:cs typeface="JasmineUPC" pitchFamily="18" charset="-34"/>
              </a:rPr>
              <a:t>เช่น </a:t>
            </a:r>
            <a:r>
              <a:rPr lang="en-US" sz="3000" dirty="0" smtClean="0">
                <a:latin typeface="JasmineUPC" pitchFamily="18" charset="-34"/>
                <a:cs typeface="JasmineUPC" pitchFamily="18" charset="-34"/>
              </a:rPr>
              <a:t>Baby Boomer, Gen-X,</a:t>
            </a:r>
            <a:r>
              <a:rPr lang="th-TH" sz="3000" dirty="0" smtClean="0">
                <a:latin typeface="JasmineUPC" pitchFamily="18" charset="-34"/>
                <a:cs typeface="JasmineUPC" pitchFamily="18" charset="-34"/>
              </a:rPr>
              <a:t> (</a:t>
            </a:r>
            <a:r>
              <a:rPr lang="en-US" sz="3000" dirty="0" err="1" smtClean="0">
                <a:latin typeface="JasmineUPC" pitchFamily="18" charset="-34"/>
                <a:cs typeface="JasmineUPC" pitchFamily="18" charset="-34"/>
              </a:rPr>
              <a:t>Vedio</a:t>
            </a:r>
            <a:r>
              <a:rPr lang="en-US" sz="3000" dirty="0" smtClean="0">
                <a:latin typeface="JasmineUPC" pitchFamily="18" charset="-34"/>
                <a:cs typeface="JasmineUPC" pitchFamily="18" charset="-34"/>
              </a:rPr>
              <a:t> Game</a:t>
            </a:r>
            <a:r>
              <a:rPr lang="th-TH" sz="3000" dirty="0" smtClean="0">
                <a:latin typeface="JasmineUPC" pitchFamily="18" charset="-34"/>
                <a:cs typeface="JasmineUPC" pitchFamily="18" charset="-34"/>
              </a:rPr>
              <a:t> </a:t>
            </a:r>
            <a:r>
              <a:rPr lang="en-US" sz="3000" dirty="0" smtClean="0">
                <a:latin typeface="JasmineUPC" pitchFamily="18" charset="-34"/>
                <a:cs typeface="JasmineUPC" pitchFamily="18" charset="-34"/>
              </a:rPr>
              <a:t>Era</a:t>
            </a:r>
            <a:r>
              <a:rPr lang="th-TH" sz="3000" dirty="0" smtClean="0">
                <a:latin typeface="JasmineUPC" pitchFamily="18" charset="-34"/>
                <a:cs typeface="JasmineUPC" pitchFamily="18" charset="-34"/>
              </a:rPr>
              <a:t>)</a:t>
            </a:r>
            <a:r>
              <a:rPr lang="en-US" sz="3000" dirty="0" smtClean="0">
                <a:latin typeface="JasmineUPC" pitchFamily="18" charset="-34"/>
                <a:cs typeface="JasmineUPC" pitchFamily="18" charset="-34"/>
              </a:rPr>
              <a:t>,</a:t>
            </a:r>
            <a:br>
              <a:rPr lang="en-US" sz="3000" dirty="0" smtClean="0">
                <a:latin typeface="JasmineUPC" pitchFamily="18" charset="-34"/>
                <a:cs typeface="JasmineUPC" pitchFamily="18" charset="-34"/>
              </a:rPr>
            </a:br>
            <a:r>
              <a:rPr lang="en-US" sz="3000" dirty="0" smtClean="0">
                <a:latin typeface="JasmineUPC" pitchFamily="18" charset="-34"/>
                <a:cs typeface="JasmineUPC" pitchFamily="18" charset="-34"/>
              </a:rPr>
              <a:t>Gen-y (Internet/Smartphone</a:t>
            </a:r>
            <a:r>
              <a:rPr lang="th-TH" sz="3000" dirty="0" smtClean="0">
                <a:latin typeface="JasmineUPC" pitchFamily="18" charset="-34"/>
                <a:cs typeface="JasmineUPC" pitchFamily="18" charset="-34"/>
              </a:rPr>
              <a:t>)</a:t>
            </a:r>
            <a:r>
              <a:rPr lang="en-US" sz="3000" dirty="0" smtClean="0">
                <a:latin typeface="JasmineUPC" pitchFamily="18" charset="-34"/>
                <a:cs typeface="JasmineUPC" pitchFamily="18" charset="-34"/>
              </a:rPr>
              <a:t>, Gen-Z (High-tech</a:t>
            </a:r>
            <a:r>
              <a:rPr lang="th-TH" sz="3000" dirty="0" smtClean="0">
                <a:latin typeface="JasmineUPC" pitchFamily="18" charset="-34"/>
                <a:cs typeface="JasmineUPC" pitchFamily="18" charset="-34"/>
              </a:rPr>
              <a:t> </a:t>
            </a:r>
            <a:r>
              <a:rPr lang="en-US" sz="3000" dirty="0" smtClean="0">
                <a:latin typeface="JasmineUPC" pitchFamily="18" charset="-34"/>
                <a:cs typeface="JasmineUPC" pitchFamily="18" charset="-34"/>
              </a:rPr>
              <a:t>Era</a:t>
            </a:r>
            <a:r>
              <a:rPr lang="th-TH" sz="3000" dirty="0" smtClean="0">
                <a:latin typeface="JasmineUPC" pitchFamily="18" charset="-34"/>
                <a:cs typeface="JasmineUPC" pitchFamily="18" charset="-34"/>
              </a:rPr>
              <a:t>)</a:t>
            </a:r>
          </a:p>
          <a:p>
            <a:pPr>
              <a:buFont typeface="Wingdings" pitchFamily="2" charset="2"/>
              <a:buChar char="v"/>
            </a:pPr>
            <a:r>
              <a:rPr lang="th-TH" sz="3000" b="1" dirty="0" smtClean="0">
                <a:latin typeface="JasmineUPC" pitchFamily="18" charset="-34"/>
                <a:cs typeface="JasmineUPC" pitchFamily="18" charset="-34"/>
              </a:rPr>
              <a:t>คิดต่างจากวุฒิภาวะ </a:t>
            </a:r>
            <a:r>
              <a:rPr lang="en-US" sz="3000" b="1" dirty="0" smtClean="0">
                <a:latin typeface="JasmineUPC" pitchFamily="18" charset="-34"/>
                <a:cs typeface="JasmineUPC" pitchFamily="18" charset="-34"/>
              </a:rPr>
              <a:t>: </a:t>
            </a:r>
            <a:r>
              <a:rPr lang="th-TH" sz="3000" dirty="0" smtClean="0">
                <a:latin typeface="JasmineUPC" pitchFamily="18" charset="-34"/>
                <a:cs typeface="JasmineUPC" pitchFamily="18" charset="-34"/>
              </a:rPr>
              <a:t>ประสบการณ์และการศึกษา</a:t>
            </a:r>
          </a:p>
          <a:p>
            <a:pPr>
              <a:buFont typeface="Wingdings" pitchFamily="2" charset="2"/>
              <a:buChar char="v"/>
            </a:pPr>
            <a:r>
              <a:rPr lang="th-TH" sz="3000" b="1" dirty="0" smtClean="0">
                <a:latin typeface="JasmineUPC" pitchFamily="18" charset="-34"/>
                <a:cs typeface="JasmineUPC" pitchFamily="18" charset="-34"/>
              </a:rPr>
              <a:t>คิดต่างจากสภาพแวดล้อม </a:t>
            </a:r>
            <a:r>
              <a:rPr lang="en-US" sz="3000" b="1" dirty="0" smtClean="0">
                <a:latin typeface="JasmineUPC" pitchFamily="18" charset="-34"/>
                <a:cs typeface="JasmineUPC" pitchFamily="18" charset="-34"/>
              </a:rPr>
              <a:t>:</a:t>
            </a:r>
            <a:r>
              <a:rPr lang="th-TH" sz="3000" b="1" dirty="0" smtClean="0">
                <a:latin typeface="JasmineUPC" pitchFamily="18" charset="-34"/>
                <a:cs typeface="JasmineUPC" pitchFamily="18" charset="-34"/>
              </a:rPr>
              <a:t> </a:t>
            </a:r>
            <a:r>
              <a:rPr lang="th-TH" sz="3000" dirty="0" smtClean="0">
                <a:latin typeface="JasmineUPC" pitchFamily="18" charset="-34"/>
                <a:cs typeface="JasmineUPC" pitchFamily="18" charset="-34"/>
              </a:rPr>
              <a:t>ค่านิยมและการเข้าถึงข้อมูลข่าวสาร</a:t>
            </a:r>
          </a:p>
          <a:p>
            <a:pPr>
              <a:buFont typeface="Wingdings" pitchFamily="2" charset="2"/>
              <a:buChar char="v"/>
            </a:pPr>
            <a:r>
              <a:rPr lang="th-TH" sz="3000" b="1" dirty="0" smtClean="0">
                <a:latin typeface="JasmineUPC" pitchFamily="18" charset="-34"/>
                <a:cs typeface="JasmineUPC" pitchFamily="18" charset="-34"/>
              </a:rPr>
              <a:t>คิดต่างจากความเชื่อ</a:t>
            </a:r>
            <a:r>
              <a:rPr lang="en-US" sz="3000" b="1" dirty="0" smtClean="0">
                <a:latin typeface="JasmineUPC" pitchFamily="18" charset="-34"/>
                <a:cs typeface="JasmineUPC" pitchFamily="18" charset="-34"/>
              </a:rPr>
              <a:t> : </a:t>
            </a:r>
            <a:r>
              <a:rPr lang="th-TH" sz="3000" dirty="0" smtClean="0">
                <a:latin typeface="JasmineUPC" pitchFamily="18" charset="-34"/>
                <a:cs typeface="JasmineUPC" pitchFamily="18" charset="-34"/>
              </a:rPr>
              <a:t>เช่น เชื้อชาติ ศาสนา ลัทธิ วัฒนธรรม จารีต ประเพณี ฯลฯ</a:t>
            </a:r>
          </a:p>
          <a:p>
            <a:pPr>
              <a:buFont typeface="Wingdings" pitchFamily="2" charset="2"/>
              <a:buChar char="v"/>
            </a:pPr>
            <a:r>
              <a:rPr lang="th-TH" sz="3000" b="1" dirty="0" smtClean="0">
                <a:latin typeface="JasmineUPC" pitchFamily="18" charset="-34"/>
                <a:cs typeface="JasmineUPC" pitchFamily="18" charset="-34"/>
              </a:rPr>
              <a:t>คิดต่างบนความครอบงำทางความคิดและอุดมการณ์</a:t>
            </a:r>
            <a:endParaRPr lang="th-TH" sz="3000" b="1" dirty="0">
              <a:latin typeface="JasmineUPC" pitchFamily="18" charset="-34"/>
              <a:cs typeface="JasmineUPC" pitchFamily="18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52740" y="6472262"/>
            <a:ext cx="3962400" cy="457200"/>
          </a:xfrm>
        </p:spPr>
        <p:txBody>
          <a:bodyPr/>
          <a:lstStyle/>
          <a:p>
            <a:pPr algn="ctr"/>
            <a:r>
              <a:rPr kumimoji="0" lang="en-US" dirty="0" smtClean="0">
                <a:latin typeface="Cordia New" pitchFamily="34" charset="-34"/>
                <a:cs typeface="Cordia New" pitchFamily="34" charset="-34"/>
              </a:rPr>
              <a:t>www.tanitsorat.com</a:t>
            </a:r>
            <a:endParaRPr kumimoji="0" lang="en-US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629704" y="6440470"/>
            <a:ext cx="514296" cy="41753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1600" dirty="0" smtClean="0">
                <a:solidFill>
                  <a:schemeClr val="tx2"/>
                </a:solidFill>
                <a:latin typeface="JasmineUPC" pitchFamily="18" charset="-34"/>
                <a:ea typeface="+mj-ea"/>
                <a:cs typeface="JasmineUPC" pitchFamily="18" charset="-34"/>
              </a:rPr>
              <a:t>5</a:t>
            </a:r>
            <a:endParaRPr kumimoji="0" lang="th-TH" sz="1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JasmineUPC" pitchFamily="18" charset="-34"/>
              <a:ea typeface="+mj-ea"/>
              <a:cs typeface="JasmineUPC" pitchFamily="18" charset="-34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6442" y="357166"/>
            <a:ext cx="7786742" cy="150019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 anchorCtr="0">
            <a:normAutofit fontScale="90000"/>
          </a:bodyPr>
          <a:lstStyle/>
          <a:p>
            <a:pPr algn="thaiDist"/>
            <a:r>
              <a:rPr lang="th-TH" b="1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2.</a:t>
            </a:r>
            <a:r>
              <a:rPr lang="th-TH" b="1" dirty="0" err="1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สังคมดิจิทัล</a:t>
            </a:r>
            <a:r>
              <a:rPr lang="th-TH" b="1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และ</a:t>
            </a:r>
            <a:r>
              <a:rPr lang="th-TH" b="1" dirty="0" err="1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สมาร์</a:t>
            </a:r>
            <a:r>
              <a:rPr lang="th-TH" b="1" err="1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ท</a:t>
            </a:r>
            <a:r>
              <a:rPr lang="th-TH" b="1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โฟนอัจฉริยะ  </a:t>
            </a:r>
            <a:r>
              <a:rPr lang="th-TH" b="1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/>
            </a:r>
            <a:br>
              <a:rPr lang="th-TH" b="1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</a:br>
            <a:r>
              <a:rPr lang="th-TH" b="1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     </a:t>
            </a:r>
            <a:r>
              <a:rPr lang="th-TH" sz="3200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(</a:t>
            </a:r>
            <a:r>
              <a:rPr lang="en-US" sz="3200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Digital &amp; Smart-Online Society</a:t>
            </a:r>
            <a:r>
              <a:rPr lang="th-TH" sz="3200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) </a:t>
            </a:r>
            <a:r>
              <a:rPr lang="en-US" sz="3200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: </a:t>
            </a:r>
            <a:r>
              <a:rPr lang="th-TH" sz="3200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การหักเหเปลี่ยนแปลงพฤติกรรม</a:t>
            </a:r>
            <a:br>
              <a:rPr lang="th-TH" sz="3200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</a:br>
            <a:r>
              <a:rPr lang="th-TH" sz="3200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      คนบนสังคมออนไลน์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42910" y="2000240"/>
            <a:ext cx="7772400" cy="4572000"/>
          </a:xfrm>
          <a:solidFill>
            <a:schemeClr val="bg1">
              <a:alpha val="66000"/>
            </a:schemeClr>
          </a:solidFill>
          <a:ln>
            <a:solidFill>
              <a:schemeClr val="accent1"/>
            </a:solidFill>
          </a:ln>
        </p:spPr>
        <p:txBody>
          <a:bodyPr anchor="ctr" anchorCtr="0">
            <a:normAutofit fontScale="92500" lnSpcReduction="20000"/>
          </a:bodyPr>
          <a:lstStyle/>
          <a:p>
            <a:pPr algn="thaiDist">
              <a:buFont typeface="Wingdings" pitchFamily="2" charset="2"/>
              <a:buChar char="v"/>
            </a:pPr>
            <a:r>
              <a:rPr lang="th-TH" b="1" dirty="0" smtClean="0">
                <a:latin typeface="JasmineUPC" pitchFamily="18" charset="-34"/>
                <a:cs typeface="JasmineUPC" pitchFamily="18" charset="-34"/>
              </a:rPr>
              <a:t>สังคม</a:t>
            </a:r>
            <a:r>
              <a:rPr lang="th-TH" b="1" dirty="0" err="1" smtClean="0">
                <a:latin typeface="JasmineUPC" pitchFamily="18" charset="-34"/>
                <a:cs typeface="JasmineUPC" pitchFamily="18" charset="-34"/>
              </a:rPr>
              <a:t>สมาร์ทโฟน</a:t>
            </a:r>
            <a:r>
              <a:rPr lang="th-TH" b="1" dirty="0" smtClean="0">
                <a:latin typeface="JasmineUPC" pitchFamily="18" charset="-34"/>
                <a:cs typeface="JasmineUPC" pitchFamily="18" charset="-34"/>
              </a:rPr>
              <a:t>และ</a:t>
            </a:r>
            <a:r>
              <a:rPr lang="th-TH" b="1" dirty="0" err="1" smtClean="0">
                <a:latin typeface="JasmineUPC" pitchFamily="18" charset="-34"/>
                <a:cs typeface="JasmineUPC" pitchFamily="18" charset="-34"/>
              </a:rPr>
              <a:t>โซเซียล</a:t>
            </a:r>
            <a:r>
              <a:rPr lang="th-TH" b="1" dirty="0" smtClean="0">
                <a:latin typeface="JasmineUPC" pitchFamily="18" charset="-34"/>
                <a:cs typeface="JasmineUPC" pitchFamily="18" charset="-34"/>
              </a:rPr>
              <a:t>มี</a:t>
            </a:r>
            <a:r>
              <a:rPr lang="th-TH" b="1" dirty="0" err="1" smtClean="0">
                <a:latin typeface="JasmineUPC" pitchFamily="18" charset="-34"/>
                <a:cs typeface="JasmineUPC" pitchFamily="18" charset="-34"/>
              </a:rPr>
              <a:t>เดีย</a:t>
            </a:r>
            <a:r>
              <a:rPr lang="th-TH" dirty="0" smtClean="0">
                <a:latin typeface="JasmineUPC" pitchFamily="18" charset="-34"/>
                <a:cs typeface="JasmineUPC" pitchFamily="18" charset="-34"/>
              </a:rPr>
              <a:t> </a:t>
            </a:r>
            <a:r>
              <a:rPr lang="en-US" dirty="0" smtClean="0">
                <a:latin typeface="JasmineUPC" pitchFamily="18" charset="-34"/>
                <a:cs typeface="JasmineUPC" pitchFamily="18" charset="-34"/>
              </a:rPr>
              <a:t>:</a:t>
            </a:r>
            <a:r>
              <a:rPr lang="th-TH" dirty="0" smtClean="0">
                <a:latin typeface="JasmineUPC" pitchFamily="18" charset="-34"/>
                <a:cs typeface="JasmineUPC" pitchFamily="18" charset="-34"/>
              </a:rPr>
              <a:t> สังคมยึดโทรศัพท์มือถือเป็นสรณะ คนจะสื่อสารกันด้วยภาษาใหม่ที่ยอมรับกันในโลกโซเซลียลผ่าน </a:t>
            </a:r>
            <a:r>
              <a:rPr lang="en-US" dirty="0" smtClean="0">
                <a:latin typeface="JasmineUPC" pitchFamily="18" charset="-34"/>
                <a:cs typeface="JasmineUPC" pitchFamily="18" charset="-34"/>
              </a:rPr>
              <a:t>Smart Application </a:t>
            </a:r>
            <a:r>
              <a:rPr lang="th-TH" dirty="0" smtClean="0">
                <a:latin typeface="JasmineUPC" pitchFamily="18" charset="-34"/>
                <a:cs typeface="JasmineUPC" pitchFamily="18" charset="-34"/>
              </a:rPr>
              <a:t>อัจฉริยะและจะเชื่อข้อมูลผ่านสื่อออนไลน์มากกว่าสื่ออื่นๆ</a:t>
            </a:r>
          </a:p>
          <a:p>
            <a:pPr algn="thaiDist">
              <a:buFont typeface="Wingdings" pitchFamily="2" charset="2"/>
              <a:buChar char="v"/>
            </a:pPr>
            <a:r>
              <a:rPr lang="th-TH" b="1" dirty="0" smtClean="0">
                <a:latin typeface="JasmineUPC" pitchFamily="18" charset="-34"/>
                <a:cs typeface="JasmineUPC" pitchFamily="18" charset="-34"/>
              </a:rPr>
              <a:t>สังคมสื่อสารอินเตอร์เน็ต</a:t>
            </a:r>
            <a:r>
              <a:rPr lang="th-TH" b="1" dirty="0" err="1" smtClean="0">
                <a:latin typeface="JasmineUPC" pitchFamily="18" charset="-34"/>
                <a:cs typeface="JasmineUPC" pitchFamily="18" charset="-34"/>
              </a:rPr>
              <a:t>ออฟ</a:t>
            </a:r>
            <a:r>
              <a:rPr lang="th-TH" b="1" dirty="0" smtClean="0">
                <a:latin typeface="JasmineUPC" pitchFamily="18" charset="-34"/>
                <a:cs typeface="JasmineUPC" pitchFamily="18" charset="-34"/>
              </a:rPr>
              <a:t>ติง (</a:t>
            </a:r>
            <a:r>
              <a:rPr lang="en-US" b="1" dirty="0" err="1" smtClean="0">
                <a:latin typeface="JasmineUPC" pitchFamily="18" charset="-34"/>
                <a:cs typeface="JasmineUPC" pitchFamily="18" charset="-34"/>
              </a:rPr>
              <a:t>IoT</a:t>
            </a:r>
            <a:r>
              <a:rPr lang="th-TH" b="1" dirty="0" smtClean="0">
                <a:latin typeface="JasmineUPC" pitchFamily="18" charset="-34"/>
                <a:cs typeface="JasmineUPC" pitchFamily="18" charset="-34"/>
              </a:rPr>
              <a:t>) </a:t>
            </a:r>
            <a:r>
              <a:rPr lang="th-TH" dirty="0" smtClean="0">
                <a:latin typeface="JasmineUPC" pitchFamily="18" charset="-34"/>
                <a:cs typeface="JasmineUPC" pitchFamily="18" charset="-34"/>
              </a:rPr>
              <a:t>การเข้าถึงและเชื่อมโยงข้อมูลอย่างไร้ขอบเขตทั้งด้านการเมือง,เศรษฐกิจ,การศึกษา,การค้า,ความมั่นคง, ข่าวสาร,บันเทิง ฯลฯ ผ่านทางอิเล็กทรอนิกส์ชั้นสูง</a:t>
            </a:r>
          </a:p>
          <a:p>
            <a:pPr algn="thaiDist">
              <a:buFont typeface="Wingdings" pitchFamily="2" charset="2"/>
              <a:buChar char="v"/>
            </a:pPr>
            <a:r>
              <a:rPr lang="th-TH" b="1" dirty="0" smtClean="0">
                <a:latin typeface="JasmineUPC" pitchFamily="18" charset="-34"/>
                <a:cs typeface="JasmineUPC" pitchFamily="18" charset="-34"/>
              </a:rPr>
              <a:t>ธุรกรรมบนอิเล็กทรอนิกส์ (</a:t>
            </a:r>
            <a:r>
              <a:rPr lang="en-US" b="1" dirty="0" smtClean="0">
                <a:latin typeface="JasmineUPC" pitchFamily="18" charset="-34"/>
                <a:cs typeface="JasmineUPC" pitchFamily="18" charset="-34"/>
              </a:rPr>
              <a:t>E-Business</a:t>
            </a:r>
            <a:r>
              <a:rPr lang="th-TH" b="1" dirty="0" smtClean="0">
                <a:latin typeface="JasmineUPC" pitchFamily="18" charset="-34"/>
                <a:cs typeface="JasmineUPC" pitchFamily="18" charset="-34"/>
              </a:rPr>
              <a:t>) </a:t>
            </a:r>
            <a:r>
              <a:rPr lang="th-TH" dirty="0" smtClean="0">
                <a:latin typeface="JasmineUPC" pitchFamily="18" charset="-34"/>
                <a:cs typeface="JasmineUPC" pitchFamily="18" charset="-34"/>
              </a:rPr>
              <a:t>จะกลายเป็นเส้นทางค้าขายหลักในอนาคต รวมทั้งธุรกรรมต่างๆ </a:t>
            </a:r>
          </a:p>
          <a:p>
            <a:pPr algn="thaiDist">
              <a:buFont typeface="Wingdings" pitchFamily="2" charset="2"/>
              <a:buChar char="v"/>
            </a:pPr>
            <a:r>
              <a:rPr lang="th-TH" b="1" dirty="0" smtClean="0">
                <a:latin typeface="JasmineUPC" pitchFamily="18" charset="-34"/>
                <a:cs typeface="JasmineUPC" pitchFamily="18" charset="-34"/>
              </a:rPr>
              <a:t>สังคมซึ่งไม่มีความแตกต่างด้านระยะทางและเวลา </a:t>
            </a:r>
            <a:r>
              <a:rPr lang="th-TH" dirty="0" smtClean="0">
                <a:latin typeface="JasmineUPC" pitchFamily="18" charset="-34"/>
                <a:cs typeface="JasmineUPC" pitchFamily="18" charset="-34"/>
              </a:rPr>
              <a:t>ทุกคนสามารถเข้าถึงเหตุการณ์ที่เกิดขึ้นทั้งในประเทศและทั่วโลกพร้อมกัน ทำให้เกิดการสร้างกฎเกณฑ์ใหม่ของสังคมทั้งทางบวกและทางลบ</a:t>
            </a:r>
          </a:p>
          <a:p>
            <a:pPr algn="thaiDist">
              <a:buFont typeface="Wingdings" pitchFamily="2" charset="2"/>
              <a:buChar char="v"/>
            </a:pPr>
            <a:r>
              <a:rPr lang="th-TH" b="1" dirty="0" smtClean="0">
                <a:latin typeface="JasmineUPC" pitchFamily="18" charset="-34"/>
                <a:cs typeface="JasmineUPC" pitchFamily="18" charset="-34"/>
              </a:rPr>
              <a:t>สังคมเสมือนจริง</a:t>
            </a:r>
            <a:r>
              <a:rPr lang="th-TH" dirty="0" smtClean="0">
                <a:latin typeface="JasmineUPC" pitchFamily="18" charset="-34"/>
                <a:cs typeface="JasmineUPC" pitchFamily="18" charset="-34"/>
              </a:rPr>
              <a:t> </a:t>
            </a:r>
            <a:r>
              <a:rPr lang="th-TH" dirty="0" err="1" smtClean="0">
                <a:latin typeface="JasmineUPC" pitchFamily="18" charset="-34"/>
                <a:cs typeface="JasmineUPC" pitchFamily="18" charset="-34"/>
              </a:rPr>
              <a:t>โลกดิจิทัล</a:t>
            </a:r>
            <a:r>
              <a:rPr lang="th-TH" dirty="0" smtClean="0">
                <a:latin typeface="JasmineUPC" pitchFamily="18" charset="-34"/>
                <a:cs typeface="JasmineUPC" pitchFamily="18" charset="-34"/>
              </a:rPr>
              <a:t>หากไม่สมดุลจะทำให้คนไม่สื่อสารกับคน แต่สื่อสารกับภาพ-เสียงใน</a:t>
            </a:r>
            <a:r>
              <a:rPr lang="th-TH" dirty="0" err="1" smtClean="0">
                <a:latin typeface="JasmineUPC" pitchFamily="18" charset="-34"/>
                <a:cs typeface="JasmineUPC" pitchFamily="18" charset="-34"/>
              </a:rPr>
              <a:t>สื่อดิจิทัล</a:t>
            </a:r>
            <a:r>
              <a:rPr lang="th-TH" dirty="0" smtClean="0">
                <a:latin typeface="JasmineUPC" pitchFamily="18" charset="-34"/>
                <a:cs typeface="JasmineUPC" pitchFamily="18" charset="-34"/>
              </a:rPr>
              <a:t> คนในอนาคตจะมีชีวิตโดดเดียวบนโลกเสมือนจริง กระทบต่อความปฏิสัมพันธ์ของมนุษย์ซึ่งเป็นแกนหลักทำให้สังคมดำรงอยู่ร่วมกันได้อย่างยั่งยืน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00364" y="6472262"/>
            <a:ext cx="3962400" cy="457200"/>
          </a:xfrm>
        </p:spPr>
        <p:txBody>
          <a:bodyPr/>
          <a:lstStyle/>
          <a:p>
            <a:pPr algn="ctr"/>
            <a:r>
              <a:rPr kumimoji="0" lang="en-US" dirty="0" smtClean="0">
                <a:latin typeface="Cordia New" pitchFamily="34" charset="-34"/>
                <a:cs typeface="Cordia New" pitchFamily="34" charset="-34"/>
              </a:rPr>
              <a:t>www.tanitsorat.com</a:t>
            </a:r>
            <a:endParaRPr kumimoji="0" lang="en-US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629704" y="6440470"/>
            <a:ext cx="514296" cy="41753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JasmineUPC" pitchFamily="18" charset="-34"/>
                <a:ea typeface="+mj-ea"/>
                <a:cs typeface="JasmineUPC" pitchFamily="18" charset="-34"/>
              </a:rPr>
              <a:t>6</a:t>
            </a:r>
            <a:endParaRPr kumimoji="0" lang="th-TH" sz="1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JasmineUPC" pitchFamily="18" charset="-34"/>
              <a:ea typeface="+mj-ea"/>
              <a:cs typeface="JasmineUPC" pitchFamily="18" charset="-34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728690" y="2357430"/>
            <a:ext cx="7772400" cy="4143404"/>
          </a:xfrm>
          <a:solidFill>
            <a:schemeClr val="bg1">
              <a:alpha val="76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th-TH" b="1" dirty="0" smtClean="0">
                <a:latin typeface="JasmineUPC" pitchFamily="18" charset="-34"/>
                <a:cs typeface="JasmineUPC" pitchFamily="18" charset="-34"/>
              </a:rPr>
              <a:t>นวัตกรรมการผลิตอัจฉริยะ </a:t>
            </a:r>
            <a:r>
              <a:rPr lang="th-TH" dirty="0" smtClean="0">
                <a:latin typeface="JasmineUPC" pitchFamily="18" charset="-34"/>
                <a:cs typeface="JasmineUPC" pitchFamily="18" charset="-34"/>
              </a:rPr>
              <a:t>ทำให้มีสินค้าใหม่สนองความต้องการใหม่ส่งผลต่อวิถีชีวิตของคน เช่น หุ่นยนต์เชิงพาณิชย์-ครัวเรือน,การแพทย์ปลูกถ่ายอวัยวะ (</a:t>
            </a:r>
            <a:r>
              <a:rPr lang="en-US" dirty="0" smtClean="0">
                <a:latin typeface="JasmineUPC" pitchFamily="18" charset="-34"/>
                <a:cs typeface="JasmineUPC" pitchFamily="18" charset="-34"/>
              </a:rPr>
              <a:t>Bio-tech Medical</a:t>
            </a:r>
            <a:r>
              <a:rPr lang="th-TH" dirty="0" smtClean="0">
                <a:latin typeface="JasmineUPC" pitchFamily="18" charset="-34"/>
                <a:cs typeface="JasmineUPC" pitchFamily="18" charset="-34"/>
              </a:rPr>
              <a:t>)</a:t>
            </a:r>
          </a:p>
          <a:p>
            <a:pPr>
              <a:buFont typeface="Wingdings" pitchFamily="2" charset="2"/>
              <a:buChar char="v"/>
            </a:pPr>
            <a:r>
              <a:rPr lang="th-TH" b="1" dirty="0" smtClean="0">
                <a:latin typeface="JasmineUPC" pitchFamily="18" charset="-34"/>
                <a:cs typeface="JasmineUPC" pitchFamily="18" charset="-34"/>
              </a:rPr>
              <a:t>สังคมแบบเครื่องจักร </a:t>
            </a:r>
            <a:r>
              <a:rPr lang="th-TH" dirty="0" smtClean="0">
                <a:latin typeface="JasmineUPC" pitchFamily="18" charset="-34"/>
                <a:cs typeface="JasmineUPC" pitchFamily="18" charset="-34"/>
              </a:rPr>
              <a:t>(</a:t>
            </a:r>
            <a:r>
              <a:rPr lang="en-US" dirty="0" smtClean="0">
                <a:latin typeface="JasmineUPC" pitchFamily="18" charset="-34"/>
                <a:cs typeface="JasmineUPC" pitchFamily="18" charset="-34"/>
              </a:rPr>
              <a:t>Smart &amp; Intelligent Machine</a:t>
            </a:r>
            <a:r>
              <a:rPr lang="th-TH" dirty="0" smtClean="0">
                <a:latin typeface="JasmineUPC" pitchFamily="18" charset="-34"/>
                <a:cs typeface="JasmineUPC" pitchFamily="18" charset="-34"/>
              </a:rPr>
              <a:t>) ในอนาคตปฏิสัมพันธ์แบบมนุษย์จะ</a:t>
            </a:r>
            <a:br>
              <a:rPr lang="th-TH" dirty="0" smtClean="0">
                <a:latin typeface="JasmineUPC" pitchFamily="18" charset="-34"/>
                <a:cs typeface="JasmineUPC" pitchFamily="18" charset="-34"/>
              </a:rPr>
            </a:br>
            <a:r>
              <a:rPr lang="th-TH" dirty="0" smtClean="0">
                <a:latin typeface="JasmineUPC" pitchFamily="18" charset="-34"/>
                <a:cs typeface="JasmineUPC" pitchFamily="18" charset="-34"/>
              </a:rPr>
              <a:t>ลดน้อยลง เทคโนโลยีใหม่คนจะสื่อสารกับเครื่องจักรหรือทำงานอยู่ที่บ้านผ่าน</a:t>
            </a:r>
            <a:r>
              <a:rPr lang="th-TH" dirty="0" err="1" smtClean="0">
                <a:latin typeface="JasmineUPC" pitchFamily="18" charset="-34"/>
                <a:cs typeface="JasmineUPC" pitchFamily="18" charset="-34"/>
              </a:rPr>
              <a:t>กลไกดิจิทัล</a:t>
            </a:r>
            <a:r>
              <a:rPr lang="th-TH" dirty="0" smtClean="0">
                <a:latin typeface="JasmineUPC" pitchFamily="18" charset="-34"/>
                <a:cs typeface="JasmineUPC" pitchFamily="18" charset="-34"/>
              </a:rPr>
              <a:t> </a:t>
            </a:r>
            <a:br>
              <a:rPr lang="th-TH" dirty="0" smtClean="0">
                <a:latin typeface="JasmineUPC" pitchFamily="18" charset="-34"/>
                <a:cs typeface="JasmineUPC" pitchFamily="18" charset="-34"/>
              </a:rPr>
            </a:br>
            <a:r>
              <a:rPr lang="th-TH" dirty="0" smtClean="0">
                <a:latin typeface="JasmineUPC" pitchFamily="18" charset="-34"/>
                <a:cs typeface="JasmineUPC" pitchFamily="18" charset="-34"/>
              </a:rPr>
              <a:t>จะทำให้คนทำงานกับคนน้อยลงทั้งด้านอุตสาหกรรม,การเกษตร,ค้าปลีก-ค้าส่ง ฯลฯ</a:t>
            </a:r>
          </a:p>
          <a:p>
            <a:pPr>
              <a:buFont typeface="Wingdings" pitchFamily="2" charset="2"/>
              <a:buChar char="v"/>
            </a:pPr>
            <a:r>
              <a:rPr lang="th-TH" b="1" dirty="0" smtClean="0">
                <a:latin typeface="JasmineUPC" pitchFamily="18" charset="-34"/>
                <a:cs typeface="JasmineUPC" pitchFamily="18" charset="-34"/>
              </a:rPr>
              <a:t>สังคมเมืองจะใหญ่ขึ้นและสังคมชนบทจะลดน้อยลง </a:t>
            </a:r>
            <a:r>
              <a:rPr lang="th-TH" dirty="0" smtClean="0">
                <a:latin typeface="JasmineUPC" pitchFamily="18" charset="-34"/>
                <a:cs typeface="JasmineUPC" pitchFamily="18" charset="-34"/>
              </a:rPr>
              <a:t>การเปลี่ยนแปลงของเทคโนโลยีไฮเทคจะทำให้อุตสาหกรรมและภาคบริการจะขยายตัว ขณะที่พื้นที่เกษตรกรรมจะลดน้อย</a:t>
            </a:r>
            <a:br>
              <a:rPr lang="th-TH" dirty="0" smtClean="0">
                <a:latin typeface="JasmineUPC" pitchFamily="18" charset="-34"/>
                <a:cs typeface="JasmineUPC" pitchFamily="18" charset="-34"/>
              </a:rPr>
            </a:br>
            <a:r>
              <a:rPr lang="th-TH" dirty="0" smtClean="0">
                <a:latin typeface="JasmineUPC" pitchFamily="18" charset="-34"/>
                <a:cs typeface="JasmineUPC" pitchFamily="18" charset="-34"/>
              </a:rPr>
              <a:t>ลงจากเกษตรแปลงใหญ่เชิงอุตสาหกรรม กระทบต่อวัฒนธรรมท้องถิ่นและสังคมชนบทความสัมพันธ์ครัวเรือนจะหายไป</a:t>
            </a:r>
          </a:p>
          <a:p>
            <a:pPr>
              <a:buFont typeface="Wingdings" pitchFamily="2" charset="2"/>
              <a:buChar char="v"/>
            </a:pPr>
            <a:r>
              <a:rPr lang="th-TH" b="1" dirty="0" smtClean="0">
                <a:latin typeface="JasmineUPC" pitchFamily="18" charset="-34"/>
                <a:cs typeface="JasmineUPC" pitchFamily="18" charset="-34"/>
              </a:rPr>
              <a:t>สังคมโลกร้อน </a:t>
            </a:r>
            <a:r>
              <a:rPr lang="th-TH" dirty="0" smtClean="0">
                <a:latin typeface="JasmineUPC" pitchFamily="18" charset="-34"/>
                <a:cs typeface="JasmineUPC" pitchFamily="18" charset="-34"/>
              </a:rPr>
              <a:t>(</a:t>
            </a:r>
            <a:r>
              <a:rPr lang="en-US" dirty="0" smtClean="0">
                <a:latin typeface="JasmineUPC" pitchFamily="18" charset="-34"/>
                <a:cs typeface="JasmineUPC" pitchFamily="18" charset="-34"/>
              </a:rPr>
              <a:t>Climate Change</a:t>
            </a:r>
            <a:r>
              <a:rPr lang="th-TH" dirty="0" smtClean="0">
                <a:latin typeface="JasmineUPC" pitchFamily="18" charset="-34"/>
                <a:cs typeface="JasmineUPC" pitchFamily="18" charset="-34"/>
              </a:rPr>
              <a:t> </a:t>
            </a:r>
            <a:r>
              <a:rPr lang="en-US" dirty="0" smtClean="0">
                <a:latin typeface="JasmineUPC" pitchFamily="18" charset="-34"/>
                <a:cs typeface="JasmineUPC" pitchFamily="18" charset="-34"/>
              </a:rPr>
              <a:t>Society</a:t>
            </a:r>
            <a:r>
              <a:rPr lang="th-TH" dirty="0" smtClean="0">
                <a:latin typeface="JasmineUPC" pitchFamily="18" charset="-34"/>
                <a:cs typeface="JasmineUPC" pitchFamily="18" charset="-34"/>
              </a:rPr>
              <a:t>) โลกในอีก 10 ปีข้างหน้าอุณหภูมิจะสูงขึ้นน้ำแข็งจากขั้วโลกจะน้อยลง ฤดูกาลจะเปลี่ยนไป กระทบต่อผลผลิตทางอาหาร ขณะที่กระแสการดู</a:t>
            </a:r>
            <a:br>
              <a:rPr lang="th-TH" dirty="0" smtClean="0">
                <a:latin typeface="JasmineUPC" pitchFamily="18" charset="-34"/>
                <a:cs typeface="JasmineUPC" pitchFamily="18" charset="-34"/>
              </a:rPr>
            </a:br>
            <a:r>
              <a:rPr lang="th-TH" dirty="0" smtClean="0">
                <a:latin typeface="JasmineUPC" pitchFamily="18" charset="-34"/>
                <a:cs typeface="JasmineUPC" pitchFamily="18" charset="-34"/>
              </a:rPr>
              <a:t>แลสิ่งแวดล้อมในอนาคตจะเป็นวาระของสังคมโลก</a:t>
            </a:r>
          </a:p>
          <a:p>
            <a:pPr>
              <a:buFont typeface="Wingdings" pitchFamily="2" charset="2"/>
              <a:buChar char="v"/>
            </a:pPr>
            <a:endParaRPr lang="th-TH" dirty="0" smtClean="0">
              <a:latin typeface="JasmineUPC" pitchFamily="18" charset="-34"/>
              <a:cs typeface="JasmineUPC" pitchFamily="18" charset="-34"/>
            </a:endParaRPr>
          </a:p>
          <a:p>
            <a:pPr>
              <a:buNone/>
            </a:pPr>
            <a:endParaRPr lang="th-TH" dirty="0" smtClean="0">
              <a:latin typeface="JasmineUPC" pitchFamily="18" charset="-34"/>
              <a:cs typeface="JasmineUPC" pitchFamily="18" charset="-34"/>
            </a:endParaRPr>
          </a:p>
          <a:p>
            <a:pPr>
              <a:buFont typeface="Wingdings" pitchFamily="2" charset="2"/>
              <a:buChar char="v"/>
            </a:pPr>
            <a:endParaRPr lang="th-TH" dirty="0" smtClean="0">
              <a:latin typeface="JasmineUPC" pitchFamily="18" charset="-34"/>
              <a:cs typeface="JasmineUPC" pitchFamily="18" charset="-34"/>
            </a:endParaRPr>
          </a:p>
          <a:p>
            <a:pPr>
              <a:buFont typeface="Wingdings" pitchFamily="2" charset="2"/>
              <a:buChar char="v"/>
            </a:pPr>
            <a:endParaRPr lang="th-TH" dirty="0" smtClean="0">
              <a:latin typeface="JasmineUPC" pitchFamily="18" charset="-34"/>
              <a:cs typeface="JasmineUPC" pitchFamily="18" charset="-34"/>
            </a:endParaRPr>
          </a:p>
          <a:p>
            <a:pPr>
              <a:buFont typeface="Wingdings" pitchFamily="2" charset="2"/>
              <a:buChar char="v"/>
            </a:pPr>
            <a:endParaRPr lang="th-TH" dirty="0" smtClean="0">
              <a:latin typeface="JasmineUPC" pitchFamily="18" charset="-34"/>
              <a:cs typeface="JasmineUPC" pitchFamily="18" charset="-34"/>
            </a:endParaRPr>
          </a:p>
          <a:p>
            <a:pPr>
              <a:buFont typeface="Wingdings" pitchFamily="2" charset="2"/>
              <a:buChar char="v"/>
            </a:pPr>
            <a:endParaRPr lang="th-TH" dirty="0" smtClean="0">
              <a:latin typeface="JasmineUPC" pitchFamily="18" charset="-34"/>
              <a:cs typeface="JasmineUPC" pitchFamily="18" charset="-34"/>
            </a:endParaRPr>
          </a:p>
          <a:p>
            <a:pPr>
              <a:buFont typeface="Wingdings" pitchFamily="2" charset="2"/>
              <a:buChar char="v"/>
            </a:pPr>
            <a:endParaRPr lang="th-TH" dirty="0" smtClean="0">
              <a:latin typeface="JasmineUPC" pitchFamily="18" charset="-34"/>
              <a:cs typeface="JasmineUPC" pitchFamily="18" charset="-34"/>
            </a:endParaRPr>
          </a:p>
          <a:p>
            <a:pPr>
              <a:buFont typeface="Wingdings" pitchFamily="2" charset="2"/>
              <a:buChar char="v"/>
            </a:pPr>
            <a:endParaRPr lang="th-TH" dirty="0" smtClean="0">
              <a:latin typeface="JasmineUPC" pitchFamily="18" charset="-34"/>
              <a:cs typeface="JasmineUPC" pitchFamily="18" charset="-34"/>
            </a:endParaRPr>
          </a:p>
          <a:p>
            <a:pPr>
              <a:buFont typeface="Wingdings" pitchFamily="2" charset="2"/>
              <a:buChar char="v"/>
            </a:pPr>
            <a:endParaRPr lang="th-TH" dirty="0" smtClean="0">
              <a:latin typeface="JasmineUPC" pitchFamily="18" charset="-34"/>
              <a:cs typeface="JasmineUPC" pitchFamily="18" charset="-34"/>
            </a:endParaRPr>
          </a:p>
          <a:p>
            <a:pPr>
              <a:buFont typeface="Wingdings" pitchFamily="2" charset="2"/>
              <a:buChar char="v"/>
            </a:pPr>
            <a:endParaRPr lang="th-TH" dirty="0" smtClean="0">
              <a:latin typeface="JasmineUPC" pitchFamily="18" charset="-34"/>
              <a:cs typeface="JasmineUPC" pitchFamily="18" charset="-34"/>
            </a:endParaRPr>
          </a:p>
          <a:p>
            <a:pPr>
              <a:buFont typeface="Wingdings" pitchFamily="2" charset="2"/>
              <a:buChar char="v"/>
            </a:pPr>
            <a:endParaRPr lang="th-TH" dirty="0" smtClean="0">
              <a:latin typeface="JasmineUPC" pitchFamily="18" charset="-34"/>
              <a:cs typeface="JasmineUPC" pitchFamily="18" charset="-34"/>
            </a:endParaRPr>
          </a:p>
          <a:p>
            <a:pPr>
              <a:buFont typeface="Wingdings" pitchFamily="2" charset="2"/>
              <a:buChar char="v"/>
            </a:pPr>
            <a:endParaRPr lang="th-TH" dirty="0" smtClean="0">
              <a:latin typeface="JasmineUPC" pitchFamily="18" charset="-34"/>
              <a:cs typeface="JasmineUPC" pitchFamily="18" charset="-34"/>
            </a:endParaRPr>
          </a:p>
          <a:p>
            <a:pPr>
              <a:buFont typeface="Wingdings" pitchFamily="2" charset="2"/>
              <a:buChar char="v"/>
            </a:pPr>
            <a:endParaRPr lang="th-TH" dirty="0" smtClean="0">
              <a:latin typeface="JasmineUPC" pitchFamily="18" charset="-34"/>
              <a:cs typeface="JasmineUPC" pitchFamily="18" charset="-34"/>
            </a:endParaRPr>
          </a:p>
          <a:p>
            <a:pPr>
              <a:buFont typeface="Wingdings" pitchFamily="2" charset="2"/>
              <a:buChar char="v"/>
            </a:pPr>
            <a:endParaRPr lang="th-TH" dirty="0" smtClean="0">
              <a:latin typeface="JasmineUPC" pitchFamily="18" charset="-34"/>
              <a:cs typeface="JasmineUPC" pitchFamily="18" charset="-34"/>
            </a:endParaRPr>
          </a:p>
          <a:p>
            <a:pPr>
              <a:buFont typeface="Wingdings" pitchFamily="2" charset="2"/>
              <a:buChar char="v"/>
            </a:pPr>
            <a:endParaRPr lang="th-TH" dirty="0" smtClean="0">
              <a:latin typeface="JasmineUPC" pitchFamily="18" charset="-34"/>
              <a:cs typeface="JasmineUPC" pitchFamily="18" charset="-34"/>
            </a:endParaRPr>
          </a:p>
          <a:p>
            <a:pPr>
              <a:buFont typeface="Wingdings" pitchFamily="2" charset="2"/>
              <a:buChar char="v"/>
            </a:pPr>
            <a:endParaRPr lang="th-TH" dirty="0" smtClean="0">
              <a:latin typeface="JasmineUPC" pitchFamily="18" charset="-34"/>
              <a:cs typeface="JasmineUPC" pitchFamily="18" charset="-34"/>
            </a:endParaRPr>
          </a:p>
          <a:p>
            <a:pPr>
              <a:buFont typeface="Wingdings" pitchFamily="2" charset="2"/>
              <a:buChar char="v"/>
            </a:pPr>
            <a:endParaRPr lang="th-TH" dirty="0" smtClean="0">
              <a:latin typeface="JasmineUPC" pitchFamily="18" charset="-34"/>
              <a:cs typeface="JasmineUPC" pitchFamily="18" charset="-34"/>
            </a:endParaRPr>
          </a:p>
          <a:p>
            <a:pPr>
              <a:buFont typeface="Wingdings" pitchFamily="2" charset="2"/>
              <a:buChar char="v"/>
            </a:pPr>
            <a:endParaRPr lang="th-TH" dirty="0" smtClean="0">
              <a:latin typeface="JasmineUPC" pitchFamily="18" charset="-34"/>
              <a:cs typeface="JasmineUPC" pitchFamily="18" charset="-34"/>
            </a:endParaRPr>
          </a:p>
          <a:p>
            <a:pPr>
              <a:buFont typeface="Wingdings" pitchFamily="2" charset="2"/>
              <a:buChar char="v"/>
            </a:pPr>
            <a:endParaRPr lang="th-TH" dirty="0" smtClean="0">
              <a:latin typeface="JasmineUPC" pitchFamily="18" charset="-34"/>
              <a:cs typeface="JasmineUPC" pitchFamily="18" charset="-34"/>
            </a:endParaRPr>
          </a:p>
          <a:p>
            <a:pPr>
              <a:buFont typeface="Wingdings" pitchFamily="2" charset="2"/>
              <a:buChar char="v"/>
            </a:pPr>
            <a:endParaRPr lang="th-TH" dirty="0" smtClean="0">
              <a:latin typeface="JasmineUPC" pitchFamily="18" charset="-34"/>
              <a:cs typeface="JasmineUPC" pitchFamily="18" charset="-34"/>
            </a:endParaRPr>
          </a:p>
          <a:p>
            <a:pPr>
              <a:buFont typeface="Wingdings" pitchFamily="2" charset="2"/>
              <a:buChar char="v"/>
            </a:pPr>
            <a:endParaRPr lang="th-TH" dirty="0" smtClean="0">
              <a:latin typeface="JasmineUPC" pitchFamily="18" charset="-34"/>
              <a:cs typeface="JasmineUPC" pitchFamily="18" charset="-34"/>
            </a:endParaRPr>
          </a:p>
          <a:p>
            <a:pPr>
              <a:buFont typeface="Wingdings" pitchFamily="2" charset="2"/>
              <a:buChar char="v"/>
            </a:pPr>
            <a:endParaRPr lang="th-TH" dirty="0" smtClean="0">
              <a:latin typeface="JasmineUPC" pitchFamily="18" charset="-34"/>
              <a:cs typeface="JasmineUPC" pitchFamily="18" charset="-34"/>
            </a:endParaRPr>
          </a:p>
          <a:p>
            <a:pPr>
              <a:buFont typeface="Wingdings" pitchFamily="2" charset="2"/>
              <a:buChar char="v"/>
            </a:pPr>
            <a:endParaRPr lang="th-TH" dirty="0" smtClean="0">
              <a:latin typeface="JasmineUPC" pitchFamily="18" charset="-34"/>
              <a:cs typeface="JasmineUPC" pitchFamily="18" charset="-34"/>
            </a:endParaRPr>
          </a:p>
          <a:p>
            <a:pPr>
              <a:buFont typeface="Wingdings" pitchFamily="2" charset="2"/>
              <a:buChar char="v"/>
            </a:pPr>
            <a:endParaRPr lang="th-TH" dirty="0" smtClean="0">
              <a:latin typeface="JasmineUPC" pitchFamily="18" charset="-34"/>
              <a:cs typeface="JasmineUPC" pitchFamily="18" charset="-34"/>
            </a:endParaRPr>
          </a:p>
          <a:p>
            <a:pPr>
              <a:buFont typeface="Wingdings" pitchFamily="2" charset="2"/>
              <a:buChar char="v"/>
            </a:pPr>
            <a:endParaRPr lang="th-TH" dirty="0" smtClean="0">
              <a:latin typeface="JasmineUPC" pitchFamily="18" charset="-34"/>
              <a:cs typeface="JasmineUPC" pitchFamily="18" charset="-34"/>
            </a:endParaRPr>
          </a:p>
          <a:p>
            <a:pPr>
              <a:buFont typeface="Wingdings" pitchFamily="2" charset="2"/>
              <a:buChar char="v"/>
            </a:pPr>
            <a:endParaRPr lang="th-TH" dirty="0" smtClean="0">
              <a:latin typeface="JasmineUPC" pitchFamily="18" charset="-34"/>
              <a:cs typeface="JasmineUPC" pitchFamily="18" charset="-34"/>
            </a:endParaRPr>
          </a:p>
          <a:p>
            <a:pPr>
              <a:buFont typeface="Wingdings" pitchFamily="2" charset="2"/>
              <a:buChar char="v"/>
            </a:pPr>
            <a:endParaRPr lang="th-TH" dirty="0" smtClean="0">
              <a:latin typeface="JasmineUPC" pitchFamily="18" charset="-34"/>
              <a:cs typeface="JasmineUPC" pitchFamily="18" charset="-34"/>
            </a:endParaRPr>
          </a:p>
          <a:p>
            <a:pPr>
              <a:buFont typeface="Wingdings" pitchFamily="2" charset="2"/>
              <a:buChar char="v"/>
            </a:pPr>
            <a:endParaRPr lang="th-TH" dirty="0">
              <a:latin typeface="JasmineUPC" pitchFamily="18" charset="-34"/>
              <a:cs typeface="JasmineUPC" pitchFamily="18" charset="-3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66" y="142852"/>
            <a:ext cx="8229600" cy="2071702"/>
          </a:xfrm>
          <a:solidFill>
            <a:schemeClr val="bg1">
              <a:alpha val="65000"/>
            </a:schemeClr>
          </a:solidFill>
          <a:ln>
            <a:solidFill>
              <a:schemeClr val="accent1"/>
            </a:solidFill>
          </a:ln>
        </p:spPr>
        <p:txBody>
          <a:bodyPr anchor="ctr" anchorCtr="0">
            <a:normAutofit fontScale="90000"/>
          </a:bodyPr>
          <a:lstStyle/>
          <a:p>
            <a:r>
              <a:rPr lang="th-TH" b="1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 3. สังคมบนบริบทโลกา</a:t>
            </a:r>
            <a:r>
              <a:rPr lang="th-TH" b="1" dirty="0" err="1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ภิวัตน์</a:t>
            </a:r>
            <a:r>
              <a:rPr lang="th-TH" b="1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 ยุคที่ 4.0 </a:t>
            </a:r>
            <a:r>
              <a:rPr lang="th-TH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(</a:t>
            </a:r>
            <a:r>
              <a:rPr lang="en-US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New Context </a:t>
            </a:r>
            <a:br>
              <a:rPr lang="en-US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</a:br>
            <a:r>
              <a:rPr lang="en-US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     Globalization</a:t>
            </a:r>
            <a:r>
              <a:rPr lang="th-TH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)</a:t>
            </a:r>
            <a:r>
              <a:rPr lang="th-TH" b="1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 </a:t>
            </a:r>
            <a:r>
              <a:rPr lang="th-TH" sz="3100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โลกกำลังเข้าสู่การปฏิวัติทางอุตสาหกรรมยุคที่ 4.0 </a:t>
            </a:r>
            <a:br>
              <a:rPr lang="th-TH" sz="3100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</a:br>
            <a:r>
              <a:rPr lang="th-TH" sz="3100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       ทำให้เกิดการเปลี่ยนแปลงเทคโนโลยีครั้งใหญ่ กระทบต่อเศรษฐกิจและ</a:t>
            </a:r>
            <a:br>
              <a:rPr lang="th-TH" sz="3100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</a:br>
            <a:r>
              <a:rPr lang="th-TH" sz="3100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       ความเป็นอยู่ของสังคมในอนาคต</a:t>
            </a:r>
            <a:endParaRPr lang="th-TH" sz="3100" dirty="0">
              <a:solidFill>
                <a:schemeClr val="tx1"/>
              </a:solidFill>
              <a:latin typeface="JasmineUPC" pitchFamily="18" charset="-34"/>
              <a:cs typeface="JasmineUPC" pitchFamily="18" charset="-34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643174" y="6472262"/>
            <a:ext cx="3962400" cy="457200"/>
          </a:xfrm>
        </p:spPr>
        <p:txBody>
          <a:bodyPr/>
          <a:lstStyle/>
          <a:p>
            <a:pPr algn="ctr"/>
            <a:r>
              <a:rPr kumimoji="0" lang="en-US" dirty="0" smtClean="0">
                <a:latin typeface="Cordia New" pitchFamily="34" charset="-34"/>
                <a:cs typeface="Cordia New" pitchFamily="34" charset="-34"/>
              </a:rPr>
              <a:t>www.tanitsorat.com</a:t>
            </a:r>
            <a:endParaRPr kumimoji="0" lang="en-US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629704" y="6440470"/>
            <a:ext cx="514296" cy="41753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1600" dirty="0" smtClean="0">
                <a:solidFill>
                  <a:schemeClr val="tx2"/>
                </a:solidFill>
                <a:latin typeface="JasmineUPC" pitchFamily="18" charset="-34"/>
                <a:ea typeface="+mj-ea"/>
                <a:cs typeface="JasmineUPC" pitchFamily="18" charset="-34"/>
              </a:rPr>
              <a:t>7</a:t>
            </a:r>
            <a:endParaRPr kumimoji="0" lang="th-TH" sz="1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JasmineUPC" pitchFamily="18" charset="-34"/>
              <a:ea typeface="+mj-ea"/>
              <a:cs typeface="JasmineUPC" pitchFamily="18" charset="-34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274638"/>
            <a:ext cx="7772400" cy="1296974"/>
          </a:xfrm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th-TH" sz="3600" b="1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4. สังคมสามานย์ (</a:t>
            </a:r>
            <a:r>
              <a:rPr lang="en-US" sz="3600" b="1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Evil Society) </a:t>
            </a:r>
            <a:r>
              <a:rPr lang="th-TH" sz="3600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ยึดค่านิยมทางวัตถุ</a:t>
            </a:r>
            <a:br>
              <a:rPr lang="th-TH" sz="3600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</a:br>
            <a:r>
              <a:rPr lang="th-TH" sz="3600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    มากกว่าคุณธรรมและการเกื้อกูลผู้ด้อยโอกาส</a:t>
            </a:r>
            <a:endParaRPr lang="th-TH" sz="3600" dirty="0">
              <a:solidFill>
                <a:schemeClr val="tx1"/>
              </a:solidFill>
              <a:latin typeface="JasmineUPC" pitchFamily="18" charset="-34"/>
              <a:cs typeface="Jasmine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14348" y="1785958"/>
            <a:ext cx="7772400" cy="4572000"/>
          </a:xfrm>
          <a:solidFill>
            <a:schemeClr val="bg1">
              <a:alpha val="68000"/>
            </a:schemeClr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thaiDist">
              <a:buFont typeface="Wingdings" pitchFamily="2" charset="2"/>
              <a:buChar char="v"/>
            </a:pPr>
            <a:r>
              <a:rPr lang="th-TH" sz="2800" b="1" dirty="0" smtClean="0">
                <a:latin typeface="JasmineUPC" pitchFamily="18" charset="-34"/>
                <a:cs typeface="JasmineUPC" pitchFamily="18" charset="-34"/>
              </a:rPr>
              <a:t>สังคมยอมรับคนรวยเป็นคนดี </a:t>
            </a:r>
            <a:r>
              <a:rPr lang="th-TH" sz="2800" dirty="0" smtClean="0">
                <a:latin typeface="JasmineUPC" pitchFamily="18" charset="-34"/>
                <a:cs typeface="JasmineUPC" pitchFamily="18" charset="-34"/>
              </a:rPr>
              <a:t>โดยไม่คำนึงว่าความร่ำรวยจะได้มาอย่างถูกต้องหรือได้มาจากเงินสกปรก</a:t>
            </a:r>
          </a:p>
          <a:p>
            <a:pPr algn="thaiDist">
              <a:buFont typeface="Wingdings" pitchFamily="2" charset="2"/>
              <a:buChar char="v"/>
            </a:pPr>
            <a:r>
              <a:rPr lang="th-TH" sz="2800" b="1" dirty="0" smtClean="0">
                <a:latin typeface="JasmineUPC" pitchFamily="18" charset="-34"/>
                <a:cs typeface="JasmineUPC" pitchFamily="18" charset="-34"/>
              </a:rPr>
              <a:t>ค่านิยมวัดด้วยวัตถุนิยม </a:t>
            </a:r>
            <a:r>
              <a:rPr lang="th-TH" sz="2800" dirty="0" smtClean="0">
                <a:latin typeface="JasmineUPC" pitchFamily="18" charset="-34"/>
                <a:cs typeface="JasmineUPC" pitchFamily="18" charset="-34"/>
              </a:rPr>
              <a:t>เป็นวิกฤตสังคมทางจิตใจ ซึ่งวัดคุณค่าคนด้วยวัตถุ เช่น สินค้า “</a:t>
            </a:r>
            <a:r>
              <a:rPr lang="en-US" sz="2800" dirty="0" smtClean="0">
                <a:latin typeface="JasmineUPC" pitchFamily="18" charset="-34"/>
                <a:cs typeface="JasmineUPC" pitchFamily="18" charset="-34"/>
              </a:rPr>
              <a:t>Brand name</a:t>
            </a:r>
            <a:r>
              <a:rPr lang="th-TH" sz="2800" dirty="0" smtClean="0">
                <a:latin typeface="JasmineUPC" pitchFamily="18" charset="-34"/>
                <a:cs typeface="JasmineUPC" pitchFamily="18" charset="-34"/>
              </a:rPr>
              <a:t>”</a:t>
            </a:r>
            <a:r>
              <a:rPr lang="en-US" sz="2800" dirty="0" smtClean="0">
                <a:latin typeface="JasmineUPC" pitchFamily="18" charset="-34"/>
                <a:cs typeface="JasmineUPC" pitchFamily="18" charset="-34"/>
              </a:rPr>
              <a:t> </a:t>
            </a:r>
            <a:r>
              <a:rPr lang="th-TH" sz="2800" dirty="0" smtClean="0">
                <a:latin typeface="JasmineUPC" pitchFamily="18" charset="-34"/>
                <a:cs typeface="JasmineUPC" pitchFamily="18" charset="-34"/>
              </a:rPr>
              <a:t>โดยไม่สนใจความคุ้มค่าต่อการใช้งาน รถซุปเปอร์</a:t>
            </a:r>
            <a:r>
              <a:rPr lang="th-TH" sz="2800" dirty="0" err="1" smtClean="0">
                <a:latin typeface="JasmineUPC" pitchFamily="18" charset="-34"/>
                <a:cs typeface="JasmineUPC" pitchFamily="18" charset="-34"/>
              </a:rPr>
              <a:t>คาร์</a:t>
            </a:r>
            <a:r>
              <a:rPr lang="th-TH" sz="2800" dirty="0" smtClean="0">
                <a:latin typeface="JasmineUPC" pitchFamily="18" charset="-34"/>
                <a:cs typeface="JasmineUPC" pitchFamily="18" charset="-34"/>
              </a:rPr>
              <a:t>จะได้ที่จอด</a:t>
            </a:r>
            <a:r>
              <a:rPr lang="en-US" sz="2800" dirty="0" smtClean="0">
                <a:latin typeface="JasmineUPC" pitchFamily="18" charset="-34"/>
                <a:cs typeface="JasmineUPC" pitchFamily="18" charset="-34"/>
              </a:rPr>
              <a:t>VIP</a:t>
            </a:r>
            <a:r>
              <a:rPr lang="th-TH" sz="2800" dirty="0" smtClean="0">
                <a:latin typeface="JasmineUPC" pitchFamily="18" charset="-34"/>
                <a:cs typeface="JasmineUPC" pitchFamily="18" charset="-34"/>
              </a:rPr>
              <a:t>หน้าห้างดังๆ ทำให้ต้องขวนขวายเป็นทุกข์ให้ได้มา เพื่อให้เกิดการยอมรับเป็นปัญหาหนี้สินครัวเรือน, ปัญหาคอรัปชั่น ,ปัญหาโจรภัย ฯลฯ</a:t>
            </a:r>
          </a:p>
          <a:p>
            <a:pPr algn="thaiDist">
              <a:buFont typeface="Wingdings" pitchFamily="2" charset="2"/>
              <a:buChar char="v"/>
            </a:pPr>
            <a:r>
              <a:rPr lang="th-TH" sz="2800" b="1" dirty="0" smtClean="0">
                <a:latin typeface="JasmineUPC" pitchFamily="18" charset="-34"/>
                <a:cs typeface="JasmineUPC" pitchFamily="18" charset="-34"/>
              </a:rPr>
              <a:t>สังคมตีตราความดีงามด้วยการสะสมความมั่นคั่ง </a:t>
            </a:r>
            <a:r>
              <a:rPr lang="th-TH" sz="2800" dirty="0" smtClean="0">
                <a:latin typeface="JasmineUPC" pitchFamily="18" charset="-34"/>
                <a:cs typeface="JasmineUPC" pitchFamily="18" charset="-34"/>
              </a:rPr>
              <a:t>มากกว่าสะสมคุณธรรมและความดี คนเลวจะถูกยกย่องทั้งฐานะในสังคม,ยศศักดิ์ และได้รับการสรรเสริญ</a:t>
            </a:r>
            <a:endParaRPr lang="th-TH" sz="2800" dirty="0">
              <a:latin typeface="JasmineUPC" pitchFamily="18" charset="-34"/>
              <a:cs typeface="JasmineUPC" pitchFamily="18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38426" y="6472262"/>
            <a:ext cx="3962400" cy="457200"/>
          </a:xfrm>
        </p:spPr>
        <p:txBody>
          <a:bodyPr/>
          <a:lstStyle/>
          <a:p>
            <a:pPr algn="ctr"/>
            <a:r>
              <a:rPr kumimoji="0" lang="en-US" dirty="0" smtClean="0">
                <a:latin typeface="Cordia New" pitchFamily="34" charset="-34"/>
                <a:cs typeface="Cordia New" pitchFamily="34" charset="-34"/>
              </a:rPr>
              <a:t>www.tanitsorat.com</a:t>
            </a:r>
            <a:endParaRPr kumimoji="0" lang="en-US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629704" y="6440470"/>
            <a:ext cx="514296" cy="41753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1600" noProof="0" dirty="0" smtClean="0">
                <a:solidFill>
                  <a:schemeClr val="tx2"/>
                </a:solidFill>
                <a:latin typeface="JasmineUPC" pitchFamily="18" charset="-34"/>
                <a:ea typeface="+mj-ea"/>
                <a:cs typeface="JasmineUPC" pitchFamily="18" charset="-34"/>
              </a:rPr>
              <a:t>8</a:t>
            </a:r>
            <a:endParaRPr kumimoji="0" lang="th-TH" sz="1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JasmineUPC" pitchFamily="18" charset="-34"/>
              <a:ea typeface="+mj-ea"/>
              <a:cs typeface="JasmineUPC" pitchFamily="18" charset="-34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357174"/>
            <a:ext cx="7772400" cy="1143000"/>
          </a:xfrm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th-TH" b="1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5. สังคมสูงอายุ </a:t>
            </a:r>
            <a:r>
              <a:rPr lang="en-US" b="1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Hi-Aging Society:</a:t>
            </a:r>
            <a:r>
              <a:rPr lang="th-TH" b="1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 </a:t>
            </a:r>
            <a:r>
              <a:rPr lang="th-TH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คนจะอายุยืนมาก</a:t>
            </a:r>
            <a:br>
              <a:rPr lang="th-TH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</a:br>
            <a:r>
              <a:rPr lang="th-TH" dirty="0" smtClean="0">
                <a:solidFill>
                  <a:schemeClr val="tx1"/>
                </a:solidFill>
                <a:latin typeface="JasmineUPC" pitchFamily="18" charset="-34"/>
                <a:cs typeface="JasmineUPC" pitchFamily="18" charset="-34"/>
              </a:rPr>
              <a:t>    ขึ้นคนสูงวัยจะมีสัดส่วนมากขึ้น </a:t>
            </a:r>
            <a:endParaRPr lang="th-TH" dirty="0">
              <a:solidFill>
                <a:schemeClr val="tx1"/>
              </a:solidFill>
              <a:latin typeface="JasmineUPC" pitchFamily="18" charset="-34"/>
              <a:cs typeface="Jasmine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57224" y="1643050"/>
            <a:ext cx="7772400" cy="4857752"/>
          </a:xfrm>
          <a:solidFill>
            <a:schemeClr val="bg1">
              <a:alpha val="72000"/>
            </a:schemeClr>
          </a:solidFill>
          <a:ln>
            <a:solidFill>
              <a:srgbClr val="FF0000"/>
            </a:solidFill>
          </a:ln>
        </p:spPr>
        <p:txBody>
          <a:bodyPr anchor="ctr" anchorCtr="0">
            <a:noAutofit/>
          </a:bodyPr>
          <a:lstStyle/>
          <a:p>
            <a:pPr algn="thaiDist">
              <a:buFont typeface="Wingdings" pitchFamily="2" charset="2"/>
              <a:buChar char="v"/>
            </a:pPr>
            <a:r>
              <a:rPr lang="th-TH" sz="2650" b="1" dirty="0" smtClean="0">
                <a:latin typeface="JasmineUPC" pitchFamily="18" charset="-34"/>
                <a:cs typeface="JasmineUPC" pitchFamily="18" charset="-34"/>
              </a:rPr>
              <a:t>สังคมคนแก่ </a:t>
            </a:r>
            <a:r>
              <a:rPr lang="th-TH" sz="2650" dirty="0" smtClean="0">
                <a:latin typeface="JasmineUPC" pitchFamily="18" charset="-34"/>
                <a:cs typeface="JasmineUPC" pitchFamily="18" charset="-34"/>
              </a:rPr>
              <a:t>ในอีก 10 ปี (พ.ศ.2569) จำนวนผู้สูงอายุของไทยจะเพิ่มเป็น 16-20 ล้านคน คิดเป็นสัดส่วน 25</a:t>
            </a:r>
            <a:r>
              <a:rPr lang="en-US" sz="2650" dirty="0" smtClean="0">
                <a:latin typeface="JasmineUPC" pitchFamily="18" charset="-34"/>
                <a:cs typeface="JasmineUPC" pitchFamily="18" charset="-34"/>
              </a:rPr>
              <a:t>% </a:t>
            </a:r>
            <a:r>
              <a:rPr lang="th-TH" sz="2650" dirty="0" smtClean="0">
                <a:latin typeface="JasmineUPC" pitchFamily="18" charset="-34"/>
                <a:cs typeface="JasmineUPC" pitchFamily="18" charset="-34"/>
              </a:rPr>
              <a:t>(ปัจจุบันสัดส่วน 14.0</a:t>
            </a:r>
            <a:r>
              <a:rPr lang="en-US" sz="2650" dirty="0" smtClean="0">
                <a:latin typeface="JasmineUPC" pitchFamily="18" charset="-34"/>
                <a:cs typeface="JasmineUPC" pitchFamily="18" charset="-34"/>
              </a:rPr>
              <a:t>%</a:t>
            </a:r>
            <a:r>
              <a:rPr lang="th-TH" sz="2650" dirty="0" smtClean="0">
                <a:latin typeface="JasmineUPC" pitchFamily="18" charset="-34"/>
                <a:cs typeface="JasmineUPC" pitchFamily="18" charset="-34"/>
              </a:rPr>
              <a:t>) ขณะที่วัยเด็กจะลดจาก 12.3 ล้านคน เหลือ 9.1 ล้านคน</a:t>
            </a:r>
          </a:p>
          <a:p>
            <a:pPr algn="thaiDist">
              <a:buFont typeface="Wingdings" pitchFamily="2" charset="2"/>
              <a:buChar char="v"/>
            </a:pPr>
            <a:r>
              <a:rPr lang="th-TH" sz="2650" b="1" dirty="0" smtClean="0">
                <a:latin typeface="JasmineUPC" pitchFamily="18" charset="-34"/>
                <a:cs typeface="JasmineUPC" pitchFamily="18" charset="-34"/>
              </a:rPr>
              <a:t>ปัญหาขาดแคลนคนวัยทำงาน </a:t>
            </a:r>
            <a:r>
              <a:rPr lang="th-TH" sz="2650" dirty="0" smtClean="0">
                <a:latin typeface="JasmineUPC" pitchFamily="18" charset="-34"/>
                <a:cs typeface="JasmineUPC" pitchFamily="18" charset="-34"/>
              </a:rPr>
              <a:t>กระทบต่อเศรษฐกิจสังคม และความมั่นคง</a:t>
            </a:r>
          </a:p>
          <a:p>
            <a:pPr algn="thaiDist">
              <a:buFont typeface="Wingdings" pitchFamily="2" charset="2"/>
              <a:buChar char="v"/>
            </a:pPr>
            <a:r>
              <a:rPr lang="th-TH" sz="2650" b="1" dirty="0" smtClean="0">
                <a:latin typeface="JasmineUPC" pitchFamily="18" charset="-34"/>
                <a:cs typeface="JasmineUPC" pitchFamily="18" charset="-34"/>
              </a:rPr>
              <a:t>ปัญหาชีวิตหลังเกษียณ </a:t>
            </a:r>
            <a:r>
              <a:rPr lang="th-TH" sz="2650" dirty="0" smtClean="0">
                <a:latin typeface="JasmineUPC" pitchFamily="18" charset="-34"/>
                <a:cs typeface="JasmineUPC" pitchFamily="18" charset="-34"/>
              </a:rPr>
              <a:t>ไม่มีรายได้ ไม่มีงาน ไม่มีการออม จะดำรงชีวิตอย่างไร</a:t>
            </a:r>
          </a:p>
          <a:p>
            <a:pPr algn="thaiDist">
              <a:buFont typeface="Wingdings" pitchFamily="2" charset="2"/>
              <a:buChar char="v"/>
            </a:pPr>
            <a:r>
              <a:rPr lang="th-TH" sz="2650" b="1" dirty="0" smtClean="0">
                <a:latin typeface="JasmineUPC" pitchFamily="18" charset="-34"/>
                <a:cs typeface="JasmineUPC" pitchFamily="18" charset="-34"/>
              </a:rPr>
              <a:t>ปัญหาด้านการดูแลคนสูงอายุ </a:t>
            </a:r>
            <a:r>
              <a:rPr lang="th-TH" sz="2650" dirty="0" smtClean="0">
                <a:latin typeface="JasmineUPC" pitchFamily="18" charset="-34"/>
                <a:cs typeface="JasmineUPC" pitchFamily="18" charset="-34"/>
              </a:rPr>
              <a:t>ทั้งด้านสุขภาพ ที่อยู่อาศัย ด้านจิตวิทยา</a:t>
            </a:r>
          </a:p>
          <a:p>
            <a:pPr algn="thaiDist">
              <a:buFont typeface="Wingdings" pitchFamily="2" charset="2"/>
              <a:buChar char="v"/>
            </a:pPr>
            <a:r>
              <a:rPr lang="th-TH" sz="2650" b="1" dirty="0" smtClean="0">
                <a:latin typeface="JasmineUPC" pitchFamily="18" charset="-34"/>
                <a:cs typeface="JasmineUPC" pitchFamily="18" charset="-34"/>
              </a:rPr>
              <a:t>กลุ่มแรงงานนอกประกันสังคม </a:t>
            </a:r>
            <a:r>
              <a:rPr lang="th-TH" sz="2650" dirty="0" smtClean="0">
                <a:latin typeface="JasmineUPC" pitchFamily="18" charset="-34"/>
                <a:cs typeface="JasmineUPC" pitchFamily="18" charset="-34"/>
              </a:rPr>
              <a:t>แรงงานในระบบประกันสังคมประมาณ 26 </a:t>
            </a:r>
            <a:r>
              <a:rPr lang="en-US" sz="2650" dirty="0" smtClean="0">
                <a:latin typeface="JasmineUPC" pitchFamily="18" charset="-34"/>
                <a:cs typeface="JasmineUPC" pitchFamily="18" charset="-34"/>
              </a:rPr>
              <a:t>% </a:t>
            </a:r>
            <a:r>
              <a:rPr lang="th-TH" sz="2650" dirty="0" smtClean="0">
                <a:latin typeface="JasmineUPC" pitchFamily="18" charset="-34"/>
                <a:cs typeface="JasmineUPC" pitchFamily="18" charset="-34"/>
              </a:rPr>
              <a:t>ของแรงงานทั้งระบบกลุ่มที่เหลือจะทำอย่างไร และกลายเป็นปัญหาของสังคมในอนาคต</a:t>
            </a:r>
            <a:endParaRPr lang="th-TH" sz="2650" dirty="0">
              <a:latin typeface="JasmineUPC" pitchFamily="18" charset="-34"/>
              <a:cs typeface="JasmineUPC" pitchFamily="18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43240" y="6500834"/>
            <a:ext cx="3962400" cy="457200"/>
          </a:xfrm>
        </p:spPr>
        <p:txBody>
          <a:bodyPr/>
          <a:lstStyle/>
          <a:p>
            <a:pPr algn="ctr"/>
            <a:r>
              <a:rPr kumimoji="0" lang="en-US" dirty="0" smtClean="0">
                <a:latin typeface="Cordia New" pitchFamily="34" charset="-34"/>
                <a:cs typeface="Cordia New" pitchFamily="34" charset="-34"/>
              </a:rPr>
              <a:t>www.tanitsorat.com</a:t>
            </a:r>
            <a:endParaRPr kumimoji="0" lang="en-US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629704" y="6440470"/>
            <a:ext cx="514296" cy="41753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1600" noProof="0" dirty="0" smtClean="0">
                <a:solidFill>
                  <a:schemeClr val="tx2"/>
                </a:solidFill>
                <a:latin typeface="JasmineUPC" pitchFamily="18" charset="-34"/>
                <a:ea typeface="+mj-ea"/>
                <a:cs typeface="JasmineUPC" pitchFamily="18" charset="-34"/>
              </a:rPr>
              <a:t>9</a:t>
            </a:r>
            <a:endParaRPr kumimoji="0" lang="th-TH" sz="1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JasmineUPC" pitchFamily="18" charset="-34"/>
              <a:ea typeface="+mj-ea"/>
              <a:cs typeface="JasmineUPC" pitchFamily="18" charset="-34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519</TotalTime>
  <Words>741</Words>
  <Application>Microsoft Office PowerPoint</Application>
  <PresentationFormat>On-screen Show (4:3)</PresentationFormat>
  <Paragraphs>92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Equity</vt:lpstr>
      <vt:lpstr>การทำงานพัฒนาสังคม : ทิศทางการทำงานในกระแสการเปลี่ยนแปลง</vt:lpstr>
      <vt:lpstr>2</vt:lpstr>
      <vt:lpstr>การเปลี่ยนแปลง </vt:lpstr>
      <vt:lpstr>ทิศทางและกระแสการเปลี่ยนแปลง ซึ่งมีผลกระทบต่อการพัฒนาสังคมไทย</vt:lpstr>
      <vt:lpstr>1. สังคมต่างความคิด (Differentiate Thinking Society) : เป็นปัจจัย       ไห้สังคมแตกแยกเกิดการต่อต้าน ขาดความปรองดอง นำไปสู่สังคม       ล้มเหลวและประเทศอ่อนแอ</vt:lpstr>
      <vt:lpstr>2.สังคมดิจิทัลและสมาร์ทโฟนอัจฉริยะ        (Digital &amp; Smart-Online Society) : การหักเหเปลี่ยนแปลงพฤติกรรม       คนบนสังคมออนไลน์</vt:lpstr>
      <vt:lpstr> 3. สังคมบนบริบทโลกาภิวัตน์ ยุคที่ 4.0 (New Context       Globalization) โลกกำลังเข้าสู่การปฏิวัติทางอุตสาหกรรมยุคที่ 4.0         ทำให้เกิดการเปลี่ยนแปลงเทคโนโลยีครั้งใหญ่ กระทบต่อเศรษฐกิจและ        ความเป็นอยู่ของสังคมในอนาคต</vt:lpstr>
      <vt:lpstr>4. สังคมสามานย์ (Evil Society) ยึดค่านิยมทางวัตถุ     มากกว่าคุณธรรมและการเกื้อกูลผู้ด้อยโอกาส</vt:lpstr>
      <vt:lpstr>5. สังคมสูงอายุ Hi-Aging Society: คนจะอายุยืนมาก     ขึ้นคนสูงวัยจะมีสัดส่วนมากขึ้น 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tikumporn01197</dc:creator>
  <cp:lastModifiedBy>tikumporn01197</cp:lastModifiedBy>
  <cp:revision>50</cp:revision>
  <dcterms:created xsi:type="dcterms:W3CDTF">2016-10-03T08:14:42Z</dcterms:created>
  <dcterms:modified xsi:type="dcterms:W3CDTF">2016-10-05T03:05:00Z</dcterms:modified>
</cp:coreProperties>
</file>